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2"/>
  </p:notesMasterIdLst>
  <p:sldIdLst>
    <p:sldId id="301" r:id="rId4"/>
    <p:sldId id="279" r:id="rId5"/>
    <p:sldId id="261" r:id="rId6"/>
    <p:sldId id="299" r:id="rId7"/>
    <p:sldId id="300" r:id="rId8"/>
    <p:sldId id="265" r:id="rId9"/>
    <p:sldId id="264" r:id="rId10"/>
    <p:sldId id="273" r:id="rId11"/>
    <p:sldId id="302" r:id="rId12"/>
    <p:sldId id="269" r:id="rId13"/>
    <p:sldId id="296" r:id="rId14"/>
    <p:sldId id="285" r:id="rId15"/>
    <p:sldId id="282" r:id="rId16"/>
    <p:sldId id="272" r:id="rId17"/>
    <p:sldId id="270" r:id="rId18"/>
    <p:sldId id="274" r:id="rId19"/>
    <p:sldId id="292" r:id="rId20"/>
    <p:sldId id="262" r:id="rId2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58" autoAdjust="0"/>
    <p:restoredTop sz="96196" autoAdjust="0"/>
  </p:normalViewPr>
  <p:slideViewPr>
    <p:cSldViewPr>
      <p:cViewPr varScale="1">
        <p:scale>
          <a:sx n="260" d="100"/>
          <a:sy n="260" d="100"/>
        </p:scale>
        <p:origin x="168" y="25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2024. 4. 4.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680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remAek_5Xc?si=jMvCL_wUWvgqftG3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qualandtermal.hu/" TargetMode="Externa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jAfpUoYUV8?si=XV476h6EmISmQ1CE" TargetMode="External"/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aqualandtermal.hu/mediterranbisztro/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38.png"/><Relationship Id="rId10" Type="http://schemas.openxmlformats.org/officeDocument/2006/relationships/hyperlink" Target="https://youtu.be/ntONc-sX_40?si=icRXZL1S05BGFW9o" TargetMode="External"/><Relationship Id="rId4" Type="http://schemas.openxmlformats.org/officeDocument/2006/relationships/hyperlink" Target="https://www.instagram.com/aqualandcinema/" TargetMode="Externa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hyperlink" Target="https://www.google.com/travel/hotels/s/PzMW5t3HVBfPvYPS8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hyperlink" Target="https://hu.pinterest.com/AquaLandRackeve/" TargetMode="External"/><Relationship Id="rId18" Type="http://schemas.openxmlformats.org/officeDocument/2006/relationships/hyperlink" Target="https://www.tripadvisor.com/Profile/aqualandrackeve" TargetMode="External"/><Relationship Id="rId3" Type="http://schemas.openxmlformats.org/officeDocument/2006/relationships/image" Target="../media/image52.png"/><Relationship Id="rId21" Type="http://schemas.openxmlformats.org/officeDocument/2006/relationships/image" Target="../media/image54.png"/><Relationship Id="rId7" Type="http://schemas.openxmlformats.org/officeDocument/2006/relationships/hyperlink" Target="https://www.google.com/travel/hotels/s/PzMW5t3HVBfPvYPS8" TargetMode="External"/><Relationship Id="rId12" Type="http://schemas.microsoft.com/office/2007/relationships/hdphoto" Target="../media/hdphoto17.wdp"/><Relationship Id="rId17" Type="http://schemas.microsoft.com/office/2007/relationships/hdphoto" Target="../media/hdphoto19.wdp"/><Relationship Id="rId25" Type="http://schemas.openxmlformats.org/officeDocument/2006/relationships/image" Target="../media/image55.png"/><Relationship Id="rId2" Type="http://schemas.openxmlformats.org/officeDocument/2006/relationships/hyperlink" Target="https://www.facebook.com/aqualand.rackeve" TargetMode="External"/><Relationship Id="rId16" Type="http://schemas.openxmlformats.org/officeDocument/2006/relationships/hyperlink" Target="https://linktr.ee/aqualandrackeve" TargetMode="External"/><Relationship Id="rId20" Type="http://schemas.openxmlformats.org/officeDocument/2006/relationships/hyperlink" Target="https://www.tiktok.com/@aqua.land.spa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hyperlink" Target="https://www.youtube.com/@AquaLandTermal-esElmenyfurdo" TargetMode="External"/><Relationship Id="rId24" Type="http://schemas.microsoft.com/office/2007/relationships/hdphoto" Target="../media/hdphoto22.wdp"/><Relationship Id="rId5" Type="http://schemas.openxmlformats.org/officeDocument/2006/relationships/hyperlink" Target="https://twitter.com/AqualandRackeve" TargetMode="External"/><Relationship Id="rId15" Type="http://schemas.microsoft.com/office/2007/relationships/hdphoto" Target="../media/hdphoto18.wdp"/><Relationship Id="rId23" Type="http://schemas.openxmlformats.org/officeDocument/2006/relationships/hyperlink" Target="https://aqualand.hu/" TargetMode="External"/><Relationship Id="rId10" Type="http://schemas.microsoft.com/office/2007/relationships/hdphoto" Target="../media/hdphoto16.wdp"/><Relationship Id="rId19" Type="http://schemas.microsoft.com/office/2007/relationships/hdphoto" Target="../media/hdphoto20.wdp"/><Relationship Id="rId4" Type="http://schemas.microsoft.com/office/2007/relationships/hdphoto" Target="../media/hdphoto13.wdp"/><Relationship Id="rId9" Type="http://schemas.openxmlformats.org/officeDocument/2006/relationships/hyperlink" Target="https://www.instagram.com/aqualandrackeve_official/" TargetMode="External"/><Relationship Id="rId14" Type="http://schemas.openxmlformats.org/officeDocument/2006/relationships/hyperlink" Target="https://aqualandtermal.hu/" TargetMode="External"/><Relationship Id="rId22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andor_ruzsa_ai/" TargetMode="External"/><Relationship Id="rId13" Type="http://schemas.openxmlformats.org/officeDocument/2006/relationships/image" Target="../media/image20.png"/><Relationship Id="rId18" Type="http://schemas.openxmlformats.org/officeDocument/2006/relationships/hyperlink" Target="https://aqualandtermal.hu/mediterranbisztro/" TargetMode="External"/><Relationship Id="rId26" Type="http://schemas.openxmlformats.org/officeDocument/2006/relationships/image" Target="../media/image38.png"/><Relationship Id="rId3" Type="http://schemas.openxmlformats.org/officeDocument/2006/relationships/image" Target="../media/image56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hyperlink" Target="https://www.instagram.com/aqualandcinema/" TargetMode="External"/><Relationship Id="rId17" Type="http://schemas.openxmlformats.org/officeDocument/2006/relationships/image" Target="../media/image59.png"/><Relationship Id="rId25" Type="http://schemas.openxmlformats.org/officeDocument/2006/relationships/image" Target="../media/image26.png"/><Relationship Id="rId2" Type="http://schemas.openxmlformats.org/officeDocument/2006/relationships/hyperlink" Target="https://www.instagram.com/maya.ruzsa_ai/" TargetMode="External"/><Relationship Id="rId16" Type="http://schemas.openxmlformats.org/officeDocument/2006/relationships/hyperlink" Target="https://aqualandtermal.hu/masszazsvilag/" TargetMode="External"/><Relationship Id="rId20" Type="http://schemas.openxmlformats.org/officeDocument/2006/relationships/hyperlink" Target="https://www.aqua-land.hu/Aqua_Park1/Beach_club__Vizi_Ba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hyperlink" Target="https://www.tiktok.com/@aqualand.villapark" TargetMode="External"/><Relationship Id="rId5" Type="http://schemas.openxmlformats.org/officeDocument/2006/relationships/image" Target="../media/image57.png"/><Relationship Id="rId15" Type="http://schemas.openxmlformats.org/officeDocument/2006/relationships/image" Target="../media/image58.png"/><Relationship Id="rId23" Type="http://schemas.openxmlformats.org/officeDocument/2006/relationships/image" Target="../media/image25.png"/><Relationship Id="rId10" Type="http://schemas.openxmlformats.org/officeDocument/2006/relationships/hyperlink" Target="https://www.youtube.com/channel/UCEOR3iCGuG9bhTybfwYZ0Gw" TargetMode="External"/><Relationship Id="rId19" Type="http://schemas.openxmlformats.org/officeDocument/2006/relationships/image" Target="../media/image23.png"/><Relationship Id="rId4" Type="http://schemas.microsoft.com/office/2007/relationships/hdphoto" Target="../media/hdphoto23.wdp"/><Relationship Id="rId9" Type="http://schemas.openxmlformats.org/officeDocument/2006/relationships/image" Target="../media/image18.png"/><Relationship Id="rId14" Type="http://schemas.openxmlformats.org/officeDocument/2006/relationships/hyperlink" Target="https://www.tiktok.com/@aqua.land.spa" TargetMode="External"/><Relationship Id="rId22" Type="http://schemas.openxmlformats.org/officeDocument/2006/relationships/hyperlink" Target="https://www.aqua-land.hu/Kevei_Gyogyviz.html" TargetMode="External"/><Relationship Id="rId27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hyperlink" Target="https://www.tiktok.com/@aqua.land.spa/video/7346929890874117409?_r=1&amp;ug_source=op.auth&amp;ug_term=Linktr.ee&amp;utm_campaign=tt4d_profile_link&amp;utm_source=awyc6vc625ejxp8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qualandtermal.hu/fahazas-villapark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aqualandtermal.h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qualandtermal.hu/tokertcsarda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aqualandtermal.hu/vitalkozpont/" TargetMode="Externa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hyperlink" Target="https://aqualandtermal.hu/masszazsvilag/" TargetMode="External"/><Relationship Id="rId2" Type="http://schemas.openxmlformats.org/officeDocument/2006/relationships/hyperlink" Target="https://aqualandtermal.hu/aquacinema/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hyperlink" Target="https://aqualandtermal.hu/mediterranbisztro/" TargetMode="External"/><Relationship Id="rId4" Type="http://schemas.openxmlformats.org/officeDocument/2006/relationships/hyperlink" Target="https://www.youtube.com/watch?v=5ctkQDnzcG4" TargetMode="External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qualandtermal.hu/thermalcamping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hyperlink" Target="https://aqualandtermal.hu/aquapark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qua-land.hu/Kevei_Gyogyviz.html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aqua-land.hu/Aqua_Park1/Beach_club__Vizi_Bar.html" TargetMode="Externa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youtu.be/wrUz0LRtnTY?si=ueWF9Kqv8Ww1k5I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h_EW1SjHpso?si=UFh_b6r35SliRWf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9nqk7pO0Qak?si=JfCLEScKGqyOivKQ" TargetMode="External"/><Relationship Id="rId3" Type="http://schemas.microsoft.com/office/2007/relationships/hdphoto" Target="../media/hdphoto6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tripadvisor.com/Profile/aqualandrackeve?fid=300c41e8-7644-43f7-ab42-7569631d58c7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linkedin.com/company/102287875/admin/feed/posts/" TargetMode="Externa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hyperlink" Target="https://aqualandtermal.hu/fahazas-villapar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essionhotel.hu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aqualandtermal.hu/thermalcamp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5CC9B-6DD0-91E0-3082-4C6C5E0D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00FBE38B-3419-EE4B-09D2-F46128C9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" y="0"/>
            <a:ext cx="9144000" cy="1955800"/>
          </a:xfrm>
          <a:prstGeom prst="rect">
            <a:avLst/>
          </a:prstGeom>
        </p:spPr>
      </p:pic>
      <p:pic>
        <p:nvPicPr>
          <p:cNvPr id="6" name="Kép 5">
            <a:hlinkClick r:id="rId3"/>
            <a:extLst>
              <a:ext uri="{FF2B5EF4-FFF2-40B4-BE49-F238E27FC236}">
                <a16:creationId xmlns:a16="http://schemas.microsoft.com/office/drawing/2014/main" id="{093CBE45-C819-EA71-785A-79FE104840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 b="6714"/>
          <a:stretch/>
        </p:blipFill>
        <p:spPr>
          <a:xfrm>
            <a:off x="0" y="1856643"/>
            <a:ext cx="3419872" cy="32868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51981-643E-BC1E-B1C1-D8B37227F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812" y="2490742"/>
            <a:ext cx="3420380" cy="481178"/>
          </a:xfrm>
        </p:spPr>
        <p:txBody>
          <a:bodyPr/>
          <a:lstStyle/>
          <a:p>
            <a:pPr lvl="0"/>
            <a:r>
              <a:rPr lang="en-US" altLang="ko-KR" b="1" dirty="0">
                <a:ea typeface="맑은 고딕" pitchFamily="50" charset="-127"/>
              </a:rPr>
              <a:t>EVENT</a:t>
            </a:r>
            <a:endParaRPr lang="en-US" altLang="ko-KR" b="1" dirty="0">
              <a:solidFill>
                <a:srgbClr val="57A7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F9F57-3F5D-37A4-9B93-E5AF02407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dirty="0" err="1"/>
              <a:t>Egy</a:t>
            </a:r>
            <a:r>
              <a:rPr lang="en-US" altLang="ko-KR" dirty="0"/>
              <a:t> </a:t>
            </a:r>
            <a:r>
              <a:rPr lang="en-US" altLang="ko-KR" dirty="0" err="1"/>
              <a:t>izgalmas</a:t>
            </a:r>
            <a:r>
              <a:rPr lang="en-US" altLang="ko-KR" dirty="0"/>
              <a:t> </a:t>
            </a:r>
            <a:r>
              <a:rPr lang="en-US" altLang="ko-KR" dirty="0" err="1"/>
              <a:t>helyszín</a:t>
            </a:r>
            <a:r>
              <a:rPr lang="en-US" altLang="ko-KR" dirty="0"/>
              <a:t>, </a:t>
            </a:r>
          </a:p>
          <a:p>
            <a:pPr lvl="0"/>
            <a:r>
              <a:rPr lang="en-US" altLang="ko-KR" dirty="0" err="1"/>
              <a:t>szinte</a:t>
            </a:r>
            <a:r>
              <a:rPr lang="en-US" altLang="ko-KR" dirty="0"/>
              <a:t> </a:t>
            </a:r>
            <a:r>
              <a:rPr lang="en-US" altLang="ko-KR" dirty="0" err="1"/>
              <a:t>bármilyen</a:t>
            </a:r>
            <a:r>
              <a:rPr lang="en-US" altLang="ko-KR" dirty="0"/>
              <a:t> </a:t>
            </a:r>
            <a:r>
              <a:rPr lang="en-US" altLang="ko-KR" dirty="0" err="1"/>
              <a:t>rendezvényhez</a:t>
            </a:r>
            <a:r>
              <a:rPr lang="en-US" altLang="ko-KR" dirty="0"/>
              <a:t>.</a:t>
            </a:r>
            <a:endParaRPr lang="ko-KR" altLang="en-US" b="1" dirty="0"/>
          </a:p>
        </p:txBody>
      </p:sp>
      <p:pic>
        <p:nvPicPr>
          <p:cNvPr id="7" name="Kép 6">
            <a:hlinkClick r:id="rId6"/>
            <a:extLst>
              <a:ext uri="{FF2B5EF4-FFF2-40B4-BE49-F238E27FC236}">
                <a16:creationId xmlns:a16="http://schemas.microsoft.com/office/drawing/2014/main" id="{3A3EBAA5-1099-4BF1-13F0-1C1A2D393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12" y="1059582"/>
            <a:ext cx="1583776" cy="12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7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pPr algn="ctr"/>
            <a:r>
              <a:rPr lang="en-US" altLang="ko-K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MIÉRT AZ AQUA LAND?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823552"/>
            <a:ext cx="8856984" cy="425787"/>
          </a:xfrm>
          <a:solidFill>
            <a:srgbClr val="69B6CC"/>
          </a:solidFill>
        </p:spPr>
        <p:txBody>
          <a:bodyPr/>
          <a:lstStyle/>
          <a:p>
            <a:pPr lvl="0" algn="ctr"/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Mert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minden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megtalálható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egy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helyen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ami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egy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kellemes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emlékezetes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csapatépítéshez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szakmai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naphoz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családi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naphoz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6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szükséges</a:t>
            </a:r>
            <a:r>
              <a:rPr lang="en-US" altLang="ko-KR" sz="1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 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69967" y="1778926"/>
            <a:ext cx="2448271" cy="579152"/>
            <a:chOff x="1069967" y="1778926"/>
            <a:chExt cx="2448271" cy="579152"/>
          </a:xfrm>
        </p:grpSpPr>
        <p:sp>
          <p:nvSpPr>
            <p:cNvPr id="7" name="Rounded Rectangle 6"/>
            <p:cNvSpPr/>
            <p:nvPr/>
          </p:nvSpPr>
          <p:spPr>
            <a:xfrm rot="2573601">
              <a:off x="1069967" y="1778926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 rot="2573601">
              <a:off x="1285990" y="2250078"/>
              <a:ext cx="2232248" cy="108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1" name="Rounded Rectangle 7"/>
          <p:cNvSpPr/>
          <p:nvPr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9512" y="1347614"/>
            <a:ext cx="8964488" cy="3674211"/>
            <a:chOff x="2227884" y="1190103"/>
            <a:chExt cx="2835932" cy="4571428"/>
          </a:xfrm>
          <a:solidFill>
            <a:srgbClr val="69B6CC"/>
          </a:solidFill>
        </p:grpSpPr>
        <p:sp>
          <p:nvSpPr>
            <p:cNvPr id="14" name="TextBox 13"/>
            <p:cNvSpPr txBox="1"/>
            <p:nvPr/>
          </p:nvSpPr>
          <p:spPr>
            <a:xfrm>
              <a:off x="2227884" y="1644997"/>
              <a:ext cx="2835932" cy="41165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Wellness programok: 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fürdőzés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beltéren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kültéren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cége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tevékenységére komponált szaunaprogramokkal, masszázsokkal, testkezelésekkel, szervezett vizes játékokkal, akár privát fürdő-, és wellness használattal.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Beach programok: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szabadtéri élménystrandunk csúszdákkal, vízi bárral, kapcsolódó nagy kiterjedésű füves-parkos területekkel az igazi kalandok helyszíne lehet.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Nyaranként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Thermal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Sound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Light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és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Thermal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Sound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programjainkhoz is kapcsolódhatnak.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Gasztro</a:t>
              </a:r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programok:</a:t>
              </a:r>
              <a:r>
                <a:rPr lang="hu-HU" altLang="ko-KR" sz="1100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az egyes programok közötti vendéglátást, vagy éppen  a programhoz kapcsolódó gasztronómiai kiegészítések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koktélozás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borkostólás, ünnepi ebéd és vacsora, piknik stb. biztosítjuk saját üzemeltetésű egységeink által.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Indoor</a:t>
              </a:r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programok: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"házon belüli" programok, azaz mindaz,  amit az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Aqua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Land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infrastruktúrája enged.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Outdoor</a:t>
              </a:r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programok: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fürdőn kívüli, városi programok, mint például lovaskocsis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vársonézés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sétahajózás,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motorcsónakozás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városi kulturális-, szórakoztató programok beépítése.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Élményprogramok: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csapatépítő játékok partnereink bevonásával, vizes és szárazföldi kalandok minden mennyiségben.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Aktív kikapcsolódás: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 város és a Duna adottságait kihasználva evezés,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kenuzás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horgászás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vízi túra.</a:t>
              </a:r>
            </a:p>
            <a:p>
              <a:endParaRPr lang="hu-HU" altLang="ko-KR" sz="11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r>
                <a:rPr lang="hu-HU" altLang="ko-KR" sz="11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Szakmai napok, konferenciák: 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rendezvénytermeinkben a szükséges eszközök, </a:t>
              </a:r>
              <a:r>
                <a:rPr lang="hu-HU" altLang="ko-KR" sz="11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catering</a:t>
              </a:r>
              <a:r>
                <a:rPr lang="hu-HU" altLang="ko-KR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biztosításával garantáljuk a hatékony ittlétet.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7884" y="1190103"/>
              <a:ext cx="2835932" cy="38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Felejthetetlen</a:t>
              </a:r>
              <a:r>
                <a:rPr lang="en-US" altLang="ko-KR" sz="14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programokat</a:t>
              </a:r>
              <a:r>
                <a:rPr lang="en-US" altLang="ko-KR" sz="14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u="sng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kínálunk</a:t>
              </a:r>
              <a:r>
                <a:rPr lang="en-US" altLang="ko-KR" sz="1400" b="1" u="sng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</a:t>
              </a:r>
              <a:endParaRPr lang="ko-KR" altLang="en-US" sz="14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71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65DB97FF-370A-628F-A0E6-D05C6D2A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13"/>
          <p:cNvSpPr txBox="1">
            <a:spLocks/>
          </p:cNvSpPr>
          <p:nvPr/>
        </p:nvSpPr>
        <p:spPr>
          <a:xfrm>
            <a:off x="1115616" y="2012113"/>
            <a:ext cx="2592288" cy="105468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Télen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nyáron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,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fő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szezonban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és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szezonon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kívül</a:t>
            </a:r>
            <a:endParaRPr lang="en-US" altLang="ko-KR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896036" y="-38544"/>
            <a:ext cx="3096344" cy="1656184"/>
          </a:xfrm>
          <a:prstGeom prst="rect">
            <a:avLst/>
          </a:prstGeom>
          <a:effectLst/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hu-HU" sz="3600" b="1" i="0" cap="all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9035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HELYSZÍNEK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1491630"/>
            <a:ext cx="4752528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69B6CC"/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Öt hektáros,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parkosított, gondozott, egyedülálló környezet, </a:t>
            </a:r>
          </a:p>
          <a:p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ahol minden egységünk egymás közelében helyezkedik el.</a:t>
            </a:r>
          </a:p>
          <a:p>
            <a:endParaRPr lang="hu-HU" sz="1200" b="0" i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Egyszerre </a:t>
            </a:r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nyugodt és pihentető 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helyszín, és egyszerre </a:t>
            </a:r>
          </a:p>
          <a:p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jókedvtől, játéktól, vizes (</a:t>
            </a:r>
            <a:r>
              <a:rPr lang="hu-HU" sz="12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élményektől hangos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1200" b="0" i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Fedett,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beltéri részlegen medencék, wellnessrészleg, </a:t>
            </a:r>
          </a:p>
          <a:p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masszázstermek, bár, nagy méretű aula áll rendelkezésre.</a:t>
            </a:r>
          </a:p>
          <a:p>
            <a:endParaRPr lang="hu-HU" sz="1200" b="0" i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Kültéri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részen többféle medence, csúszdák, sportpályák, játszótér, bár, étterem, szállás, park, patakrendszer található.</a:t>
            </a:r>
          </a:p>
          <a:p>
            <a:endParaRPr lang="hu-HU" sz="1200" b="0" i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Rendezvényterem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fedett terasszal, kerti </a:t>
            </a:r>
            <a:r>
              <a:rPr lang="hu-HU" sz="12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grillezővel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bárral.</a:t>
            </a:r>
          </a:p>
          <a:p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Camping)</a:t>
            </a:r>
          </a:p>
          <a:p>
            <a:endParaRPr lang="hu-HU" sz="1200" b="0" i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b="1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Rendezvényterem,</a:t>
            </a: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az étteremben. (Tókert Csárda)</a:t>
            </a:r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C462B04A-7B2D-31DF-5D35-7A8B244B4F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3822"/>
          <a:stretch>
            <a:fillRect/>
          </a:stretch>
        </p:blipFill>
        <p:spPr/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BE41AB4D-970F-5C34-4893-31E18FFCCD3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3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432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helye 16">
            <a:extLst>
              <a:ext uri="{FF2B5EF4-FFF2-40B4-BE49-F238E27FC236}">
                <a16:creationId xmlns:a16="http://schemas.microsoft.com/office/drawing/2014/main" id="{8B6950B3-941B-86A4-230B-C5067875BF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3000"/>
                    </a14:imgEffect>
                    <a14:imgEffect>
                      <a14:brightnessContrast bright="-31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7" r="1554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841072" y="0"/>
            <a:ext cx="2843808" cy="51435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51520" y="251753"/>
            <a:ext cx="2232248" cy="1260140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Étkezés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, catering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414" y="1635646"/>
            <a:ext cx="22322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Rendezvényeihez kérje az </a:t>
            </a:r>
            <a:r>
              <a:rPr lang="hu-HU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Aqua</a:t>
            </a:r>
            <a:r>
              <a:rPr lang="hu-HU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hu-HU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Cateringet</a:t>
            </a:r>
            <a:r>
              <a:rPr lang="hu-HU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!</a:t>
            </a:r>
          </a:p>
          <a:p>
            <a:pPr algn="ctr"/>
            <a:r>
              <a:rPr lang="hu-HU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 </a:t>
            </a:r>
          </a:p>
          <a:p>
            <a:endParaRPr lang="hu-HU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pPr algn="ctr"/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Az </a:t>
            </a:r>
            <a:r>
              <a:rPr lang="hu-HU" altLang="ko-KR" sz="12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Aqua</a:t>
            </a: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hu-HU" altLang="ko-KR" sz="12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Land</a:t>
            </a: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Termálfürdő gazdag gasztronómiai háttérrel, </a:t>
            </a:r>
            <a:r>
              <a:rPr lang="hu-HU" altLang="ko-KR" sz="12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catering</a:t>
            </a: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-el biztosítja a rendezvényekhez szükséges ételeket, italokat.</a:t>
            </a:r>
          </a:p>
          <a:p>
            <a:endParaRPr lang="hu-HU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endParaRPr lang="hu-HU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pPr algn="ctr"/>
            <a:r>
              <a:rPr lang="hu-HU" altLang="ko-KR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Minden rendezvényszervezésre irányuló kérést </a:t>
            </a:r>
          </a:p>
          <a:p>
            <a:pPr algn="ctr"/>
            <a:r>
              <a:rPr lang="hu-HU" altLang="ko-KR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egyedileg kezelünk.</a:t>
            </a:r>
            <a:endParaRPr lang="en-US" altLang="ko-KR" sz="1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17C38BF7-0A4A-4375-009B-4619A6F7022A}"/>
              </a:ext>
            </a:extLst>
          </p:cNvPr>
          <p:cNvSpPr txBox="1"/>
          <p:nvPr/>
        </p:nvSpPr>
        <p:spPr>
          <a:xfrm>
            <a:off x="3146852" y="283715"/>
            <a:ext cx="22322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MEDITERRÁN BÁR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Fedett Fürdőnkben található </a:t>
            </a:r>
            <a:r>
              <a:rPr lang="hu-HU" altLang="ko-KR" sz="12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gasztro</a:t>
            </a: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egységünk.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TÓKERT CSÁRDA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Autentikus éttermünk, hagyományos ízvilággal.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BEACH CLUB (Vízi Bár)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Koktélok, frissítők, a medencéből ki sem kell jönni.</a:t>
            </a:r>
          </a:p>
          <a:p>
            <a:b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</a:br>
            <a: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THERMAL CAMPING BISZTRÓ</a:t>
            </a:r>
          </a:p>
          <a:p>
            <a:endParaRPr lang="hu-HU" altLang="ko-KR" sz="1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 camping közvetlen területén kialakított vendéglátói egység.</a:t>
            </a:r>
          </a:p>
          <a:p>
            <a:endParaRPr lang="hu-HU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r>
              <a:rPr lang="hu-HU" altLang="ko-KR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CARACALLA BAR</a:t>
            </a:r>
          </a:p>
          <a:p>
            <a:endParaRPr lang="hu-HU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 termálvizes mozi mellett</a:t>
            </a:r>
          </a:p>
          <a:p>
            <a:r>
              <a: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kialakított snack bar.</a:t>
            </a:r>
          </a:p>
        </p:txBody>
      </p:sp>
      <p:pic>
        <p:nvPicPr>
          <p:cNvPr id="21" name="Kép 20">
            <a:hlinkClick r:id="rId4"/>
            <a:extLst>
              <a:ext uri="{FF2B5EF4-FFF2-40B4-BE49-F238E27FC236}">
                <a16:creationId xmlns:a16="http://schemas.microsoft.com/office/drawing/2014/main" id="{FD08525D-BD72-3FB2-B13F-436D1922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06" y="3889262"/>
            <a:ext cx="1254238" cy="1254238"/>
          </a:xfrm>
          <a:prstGeom prst="rect">
            <a:avLst/>
          </a:prstGeom>
        </p:spPr>
      </p:pic>
      <p:pic>
        <p:nvPicPr>
          <p:cNvPr id="23" name="Kép 22">
            <a:hlinkClick r:id="rId6"/>
            <a:extLst>
              <a:ext uri="{FF2B5EF4-FFF2-40B4-BE49-F238E27FC236}">
                <a16:creationId xmlns:a16="http://schemas.microsoft.com/office/drawing/2014/main" id="{B1A1D5D5-158F-1E9B-683D-8D3451BBE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52" y="1404592"/>
            <a:ext cx="1440508" cy="1337320"/>
          </a:xfrm>
          <a:prstGeom prst="rect">
            <a:avLst/>
          </a:prstGeom>
        </p:spPr>
      </p:pic>
      <p:pic>
        <p:nvPicPr>
          <p:cNvPr id="25" name="Kép 24">
            <a:hlinkClick r:id="rId8"/>
            <a:extLst>
              <a:ext uri="{FF2B5EF4-FFF2-40B4-BE49-F238E27FC236}">
                <a16:creationId xmlns:a16="http://schemas.microsoft.com/office/drawing/2014/main" id="{9218ACE3-AECE-21ED-2FB7-138943264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60" y="2883067"/>
            <a:ext cx="2139730" cy="1203598"/>
          </a:xfrm>
          <a:prstGeom prst="rect">
            <a:avLst/>
          </a:prstGeom>
        </p:spPr>
      </p:pic>
      <p:pic>
        <p:nvPicPr>
          <p:cNvPr id="27" name="Kép 26">
            <a:hlinkClick r:id="rId10"/>
            <a:extLst>
              <a:ext uri="{FF2B5EF4-FFF2-40B4-BE49-F238E27FC236}">
                <a16:creationId xmlns:a16="http://schemas.microsoft.com/office/drawing/2014/main" id="{300D60FC-0806-8C9D-4823-5FF7505C1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15" y="63580"/>
            <a:ext cx="1637419" cy="1199857"/>
          </a:xfrm>
          <a:prstGeom prst="rect">
            <a:avLst/>
          </a:prstGeom>
          <a:noFill/>
          <a:effectLst>
            <a:outerShdw dist="25298" dir="5400000" algn="t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475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1203FECB-0138-AF83-7D03-5FA5FB0AD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13" b="107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ext Placeholder 1"/>
          <p:cNvSpPr txBox="1">
            <a:spLocks/>
          </p:cNvSpPr>
          <p:nvPr/>
        </p:nvSpPr>
        <p:spPr>
          <a:xfrm>
            <a:off x="395536" y="223221"/>
            <a:ext cx="3312368" cy="612693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b="1" dirty="0"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CAFETÉRIA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395297" y="771550"/>
            <a:ext cx="3579964" cy="1938992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b="1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Szeretne munkatársai számára rekreációs </a:t>
            </a:r>
          </a:p>
          <a:p>
            <a:pPr algn="l" fontAlgn="base"/>
            <a:r>
              <a:rPr lang="hu-HU" sz="1200" b="1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programokat biztosítani?</a:t>
            </a:r>
          </a:p>
          <a:p>
            <a:pPr algn="l" fontAlgn="base"/>
            <a:br>
              <a:rPr lang="hu-HU" sz="1200" dirty="0"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200" b="0" i="0" dirty="0" err="1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cafetéria</a:t>
            </a:r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rendszere egy olyan eszköz lehet a cégvezetés kezében, mellyel további motivációt </a:t>
            </a:r>
          </a:p>
          <a:p>
            <a:pPr algn="l" fontAlgn="base"/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adhatnak a munkavállalóknak, munkája megfelelő </a:t>
            </a:r>
          </a:p>
          <a:p>
            <a:pPr algn="l" fontAlgn="base"/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színvonalon történő elvégzéséhez. </a:t>
            </a:r>
            <a:r>
              <a:rPr lang="hu-HU" sz="1200" b="0" i="0" dirty="0" err="1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Úszóbérleteinkés</a:t>
            </a:r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különböző wellness szolgáltatásokat </a:t>
            </a:r>
          </a:p>
          <a:p>
            <a:pPr algn="l" fontAlgn="base"/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tartalmazó ajándékutalványaink ezekre a célokra </a:t>
            </a:r>
          </a:p>
          <a:p>
            <a:pPr algn="l" fontAlgn="base"/>
            <a:r>
              <a:rPr lang="hu-HU" sz="1200" b="0" i="0" dirty="0">
                <a:solidFill>
                  <a:srgbClr val="333333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megfelelőek lehetnek.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4554" y="267494"/>
            <a:ext cx="237591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Szeretne munkatársai </a:t>
            </a:r>
          </a:p>
          <a:p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számára </a:t>
            </a:r>
            <a:r>
              <a:rPr lang="hu-HU" sz="1400" b="1" i="0" dirty="0" err="1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Aqua</a:t>
            </a:r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 </a:t>
            </a:r>
            <a:r>
              <a:rPr lang="hu-HU" sz="1400" b="1" i="0" dirty="0" err="1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Land</a:t>
            </a:r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 dolgozói </a:t>
            </a:r>
          </a:p>
          <a:p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kedvezményeket </a:t>
            </a:r>
            <a:r>
              <a:rPr lang="hu-HU" sz="1400" b="1" i="0" dirty="0" err="1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biztostíani</a:t>
            </a:r>
            <a:r>
              <a:rPr lang="hu-HU" sz="1400" b="1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-Semibold"/>
              </a:rPr>
              <a:t>?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448" y="1112912"/>
            <a:ext cx="230425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hu-HU" sz="1200" b="0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"/>
              </a:rPr>
              <a:t>Egyéni szerződéskötéssel nálunk </a:t>
            </a:r>
          </a:p>
          <a:p>
            <a:r>
              <a:rPr lang="hu-HU" sz="1200" b="0" i="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"/>
              </a:rPr>
              <a:t>ez is megoldható. </a:t>
            </a:r>
          </a:p>
          <a:p>
            <a:endParaRPr lang="hu-HU" sz="1200" b="0" i="0" dirty="0">
              <a:solidFill>
                <a:srgbClr val="33333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OpenSans"/>
            </a:endParaRPr>
          </a:p>
          <a:p>
            <a:r>
              <a:rPr lang="hu-HU" altLang="ko-KR" sz="1200" dirty="0">
                <a:solidFill>
                  <a:srgbClr val="33333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OpenSans"/>
                <a:cs typeface="Arial" pitchFamily="34" charset="0"/>
              </a:rPr>
              <a:t>Keresse fel értékesítési munkatársunkat az egyedi kedvezményekért és további szolgáltatás csomag opciókért!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pic>
        <p:nvPicPr>
          <p:cNvPr id="26" name="Kép helye 25">
            <a:extLst>
              <a:ext uri="{FF2B5EF4-FFF2-40B4-BE49-F238E27FC236}">
                <a16:creationId xmlns:a16="http://schemas.microsoft.com/office/drawing/2014/main" id="{CDA9A72F-B8B6-59A6-9DCE-9F18D2C494D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/>
      </p:pic>
      <p:pic>
        <p:nvPicPr>
          <p:cNvPr id="22" name="Kép helye 21">
            <a:extLst>
              <a:ext uri="{FF2B5EF4-FFF2-40B4-BE49-F238E27FC236}">
                <a16:creationId xmlns:a16="http://schemas.microsoft.com/office/drawing/2014/main" id="{DC7DCB3C-D06A-6368-8BEA-15D974994DD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7392"/>
          <a:stretch>
            <a:fillRect/>
          </a:stretch>
        </p:blipFill>
        <p:spPr/>
      </p:pic>
      <p:pic>
        <p:nvPicPr>
          <p:cNvPr id="24" name="Kép helye 23">
            <a:extLst>
              <a:ext uri="{FF2B5EF4-FFF2-40B4-BE49-F238E27FC236}">
                <a16:creationId xmlns:a16="http://schemas.microsoft.com/office/drawing/2014/main" id="{44894047-9F75-B6E2-95DB-6EA9C7D04D4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r="14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417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 txBox="1">
            <a:spLocks/>
          </p:cNvSpPr>
          <p:nvPr/>
        </p:nvSpPr>
        <p:spPr>
          <a:xfrm>
            <a:off x="167952" y="161479"/>
            <a:ext cx="4431143" cy="165618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32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Privát</a:t>
            </a:r>
            <a:r>
              <a:rPr lang="en-US" altLang="ko-KR" sz="32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élmények</a:t>
            </a:r>
            <a:r>
              <a:rPr lang="en-US" altLang="ko-KR" sz="32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ko-KR" sz="32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céges</a:t>
            </a:r>
            <a:r>
              <a:rPr lang="en-US" altLang="ko-KR" sz="32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igényekre</a:t>
            </a:r>
            <a:r>
              <a:rPr lang="en-US" altLang="ko-KR" sz="32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szabva</a:t>
            </a:r>
            <a:endParaRPr lang="en-US" altLang="ko-KR" sz="32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779431"/>
            <a:ext cx="3420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Egyéni igényfelmérés után elkészítjük </a:t>
            </a:r>
          </a:p>
          <a:p>
            <a:pPr algn="r"/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ajánlatunkat, melyek tartalmazhatnak </a:t>
            </a:r>
          </a:p>
          <a:p>
            <a:pPr algn="r"/>
            <a:r>
              <a:rPr lang="hu-HU" sz="1400" b="1" i="0" dirty="0" err="1">
                <a:solidFill>
                  <a:srgbClr val="333333"/>
                </a:solidFill>
                <a:effectLst/>
                <a:latin typeface="OpenSans-Semibold"/>
              </a:rPr>
              <a:t>Aqua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 </a:t>
            </a:r>
            <a:r>
              <a:rPr lang="hu-HU" sz="1400" b="1" i="0" dirty="0" err="1">
                <a:solidFill>
                  <a:srgbClr val="333333"/>
                </a:solidFill>
                <a:effectLst/>
                <a:latin typeface="OpenSans-Semibold"/>
              </a:rPr>
              <a:t>Land-on</a:t>
            </a:r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 belüli és </a:t>
            </a:r>
          </a:p>
          <a:p>
            <a:pPr algn="r"/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azon kívüli programokat is, kihasználva </a:t>
            </a:r>
          </a:p>
          <a:p>
            <a:pPr algn="r"/>
            <a:r>
              <a:rPr lang="hu-HU" sz="1400" b="1" i="0" dirty="0">
                <a:solidFill>
                  <a:srgbClr val="333333"/>
                </a:solidFill>
                <a:effectLst/>
                <a:latin typeface="OpenSans-Semibold"/>
              </a:rPr>
              <a:t>Ráckeve városának csodás adottságait.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5" name="Kép helye 14">
            <a:extLst>
              <a:ext uri="{FF2B5EF4-FFF2-40B4-BE49-F238E27FC236}">
                <a16:creationId xmlns:a16="http://schemas.microsoft.com/office/drawing/2014/main" id="{05084E30-BB4D-4592-AE32-0ABE5A5638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r="21854"/>
          <a:stretch>
            <a:fillRect/>
          </a:stretch>
        </p:blipFill>
        <p:spPr/>
      </p:pic>
      <p:pic>
        <p:nvPicPr>
          <p:cNvPr id="17" name="Kép helye 16">
            <a:extLst>
              <a:ext uri="{FF2B5EF4-FFF2-40B4-BE49-F238E27FC236}">
                <a16:creationId xmlns:a16="http://schemas.microsoft.com/office/drawing/2014/main" id="{A342EA11-40FE-70BD-179C-AB4E92071B1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3834A7E-AB58-57CF-2028-668D86E3E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9801"/>
            <a:ext cx="1245294" cy="7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738161FE-A0C0-4CF7-B360-A2B9010AF6B5}"/>
              </a:ext>
            </a:extLst>
          </p:cNvPr>
          <p:cNvSpPr txBox="1"/>
          <p:nvPr/>
        </p:nvSpPr>
        <p:spPr>
          <a:xfrm>
            <a:off x="1151112" y="3151781"/>
            <a:ext cx="3420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Város széli, csendes környezetben - mondhatni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szigetként Ráckeve városában - zöldövezetben, egy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jól </a:t>
            </a:r>
            <a:r>
              <a:rPr lang="hu-HU" sz="1200" b="0" i="0" dirty="0" err="1">
                <a:solidFill>
                  <a:srgbClr val="444444"/>
                </a:solidFill>
                <a:effectLst/>
                <a:latin typeface="OpenSans"/>
              </a:rPr>
              <a:t>körüljárható</a:t>
            </a:r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, bentről nézve pedig szinte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teljesen összefüggő szabadidő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komplexumként funkcionálunk.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Kínálatunk mindig az évszaknak, időszaknak,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ünnepeknek megfelelően alakul,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természetesen a Megrendelői oldal </a:t>
            </a:r>
          </a:p>
          <a:p>
            <a:pPr algn="r"/>
            <a:r>
              <a:rPr lang="hu-HU" sz="1200" b="0" i="0" dirty="0">
                <a:solidFill>
                  <a:srgbClr val="444444"/>
                </a:solidFill>
                <a:effectLst/>
                <a:latin typeface="OpenSans"/>
              </a:rPr>
              <a:t>igényeinek megfelelően.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DDB2F4-BA47-1E11-D913-F1E39A4D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4721"/>
            <a:ext cx="1308880" cy="714850"/>
          </a:xfrm>
          <a:prstGeom prst="rect">
            <a:avLst/>
          </a:prstGeom>
          <a:noFill/>
        </p:spPr>
      </p:pic>
      <p:pic>
        <p:nvPicPr>
          <p:cNvPr id="49" name="Kép helye 48">
            <a:extLst>
              <a:ext uri="{FF2B5EF4-FFF2-40B4-BE49-F238E27FC236}">
                <a16:creationId xmlns:a16="http://schemas.microsoft.com/office/drawing/2014/main" id="{D1EC4837-4722-BB4F-B891-7212012678B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53" name="Kép helye 52">
            <a:extLst>
              <a:ext uri="{FF2B5EF4-FFF2-40B4-BE49-F238E27FC236}">
                <a16:creationId xmlns:a16="http://schemas.microsoft.com/office/drawing/2014/main" id="{BDD63FDE-C258-D796-8C43-2A3EC7BFC32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202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076953" y="683164"/>
            <a:ext cx="3672408" cy="886162"/>
            <a:chOff x="5004048" y="933547"/>
            <a:chExt cx="3456384" cy="886162"/>
          </a:xfrm>
        </p:grpSpPr>
        <p:sp>
          <p:nvSpPr>
            <p:cNvPr id="9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Sándor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János</a:t>
              </a:r>
              <a:endParaRPr 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8" y="1173378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„A fürdőben voltunk, nagyon kellemes és jó hely. Egyszerűen jól éreztük magunkat, és mind az alkalmazottak, mind a környezet nagyon szuper.”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76056" y="2092665"/>
            <a:ext cx="3672408" cy="886162"/>
            <a:chOff x="5004048" y="933547"/>
            <a:chExt cx="3456384" cy="886162"/>
          </a:xfrm>
        </p:grpSpPr>
        <p:sp>
          <p:nvSpPr>
            <p:cNvPr id="13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Zara Andrea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4048" y="1173378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“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Meglepetésként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ért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ami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szemünk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elé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tárult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 Minden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adottsága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megvan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hozzá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hogy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újra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visszatérjünk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.”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76056" y="3404488"/>
            <a:ext cx="3672408" cy="1070828"/>
            <a:chOff x="5004048" y="933547"/>
            <a:chExt cx="3456384" cy="1070828"/>
          </a:xfrm>
        </p:grpSpPr>
        <p:sp>
          <p:nvSpPr>
            <p:cNvPr id="16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Bencze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Zita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4048" y="1173378"/>
              <a:ext cx="34563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“A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recepciós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hölgy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rendkívül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kedves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segítőkész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volt,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étteremben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felszolgáló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fiatal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lány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szintén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masszázs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tökéletesen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ellazított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hely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szuper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Nálunk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5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csillagos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Köszönjük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!”</a:t>
              </a:r>
            </a:p>
          </p:txBody>
        </p:sp>
      </p:grpSp>
      <p:sp>
        <p:nvSpPr>
          <p:cNvPr id="22" name="Text Placeholder 1"/>
          <p:cNvSpPr txBox="1">
            <a:spLocks/>
          </p:cNvSpPr>
          <p:nvPr/>
        </p:nvSpPr>
        <p:spPr>
          <a:xfrm>
            <a:off x="1295188" y="1290762"/>
            <a:ext cx="2160240" cy="1688066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Rólunk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írták</a:t>
            </a:r>
            <a:endParaRPr lang="en-US" altLang="ko-KR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Vendégeink</a:t>
            </a:r>
            <a:endParaRPr lang="ko-KR" alt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Kép helye 20">
            <a:extLst>
              <a:ext uri="{FF2B5EF4-FFF2-40B4-BE49-F238E27FC236}">
                <a16:creationId xmlns:a16="http://schemas.microsoft.com/office/drawing/2014/main" id="{8CE0A82C-D8CA-7F47-D423-BABD8F16E6F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563888" y="1887674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19" name="Kép helye 18">
            <a:extLst>
              <a:ext uri="{FF2B5EF4-FFF2-40B4-BE49-F238E27FC236}">
                <a16:creationId xmlns:a16="http://schemas.microsoft.com/office/drawing/2014/main" id="{35F3F284-E789-9DC9-75B5-9552A3EA14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r="21909"/>
          <a:stretch>
            <a:fillRect/>
          </a:stretch>
        </p:blipFill>
        <p:spPr>
          <a:xfrm>
            <a:off x="3563888" y="483518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28" name="Kép helye 27">
            <a:extLst>
              <a:ext uri="{FF2B5EF4-FFF2-40B4-BE49-F238E27FC236}">
                <a16:creationId xmlns:a16="http://schemas.microsoft.com/office/drawing/2014/main" id="{822D98D7-E45A-3DD7-3D2A-97F2E4E870B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r="21909"/>
          <a:stretch>
            <a:fillRect/>
          </a:stretch>
        </p:blipFill>
        <p:spPr>
          <a:xfrm>
            <a:off x="3563888" y="3291830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29" name="Kép 28">
            <a:hlinkClick r:id="rId5"/>
            <a:extLst>
              <a:ext uri="{FF2B5EF4-FFF2-40B4-BE49-F238E27FC236}">
                <a16:creationId xmlns:a16="http://schemas.microsoft.com/office/drawing/2014/main" id="{6034C11F-6590-BD51-CAA2-CBC0D86BEF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2401" r="70354" b="86399"/>
          <a:stretch/>
        </p:blipFill>
        <p:spPr>
          <a:xfrm>
            <a:off x="1907704" y="3034606"/>
            <a:ext cx="792088" cy="9052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1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 flipH="1">
            <a:off x="1052234" y="1365458"/>
            <a:ext cx="1260000" cy="126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H="1">
            <a:off x="1592234" y="1793954"/>
            <a:ext cx="1440000" cy="144000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H="1">
            <a:off x="2377237" y="2085458"/>
            <a:ext cx="1800000" cy="180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47583" y="1365458"/>
            <a:ext cx="1260000" cy="126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27583" y="1793954"/>
            <a:ext cx="1440000" cy="144000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82580" y="2085458"/>
            <a:ext cx="1800000" cy="180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004"/>
            <a:ext cx="9144000" cy="576064"/>
          </a:xfrm>
        </p:spPr>
        <p:txBody>
          <a:bodyPr/>
          <a:lstStyle/>
          <a:p>
            <a:r>
              <a:rPr lang="en-US" altLang="ko-KR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Segítünk</a:t>
            </a:r>
            <a:r>
              <a:rPr lang="en-US" altLang="ko-K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szervezésben</a:t>
            </a:r>
            <a:r>
              <a:rPr lang="en-US" altLang="ko-K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is!</a:t>
            </a:r>
            <a:endParaRPr lang="ko-KR" alt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20391" y="821397"/>
            <a:ext cx="9144000" cy="288032"/>
          </a:xfrm>
        </p:spPr>
        <p:txBody>
          <a:bodyPr/>
          <a:lstStyle/>
          <a:p>
            <a:pPr lvl="0"/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Örömmel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teljesítjük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Vendégeink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Partnereink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kívánságait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ha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fürdőnkre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és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kapcsolódó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részlegeire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esik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választásuk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574829" y="2118050"/>
            <a:ext cx="1980000" cy="1980000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51509" y="2373130"/>
            <a:ext cx="1836074" cy="1361516"/>
            <a:chOff x="790539" y="2830615"/>
            <a:chExt cx="2100701" cy="1361516"/>
          </a:xfrm>
        </p:grpSpPr>
        <p:sp>
          <p:nvSpPr>
            <p:cNvPr id="11" name="TextBox 10"/>
            <p:cNvSpPr txBox="1"/>
            <p:nvPr/>
          </p:nvSpPr>
          <p:spPr>
            <a:xfrm>
              <a:off x="790539" y="3191857"/>
              <a:ext cx="2059657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Értékesítési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Marketing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vezető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pPr algn="ctr" fontAlgn="base"/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pPr algn="ctr" fontAlgn="base"/>
              <a:r>
                <a:rPr lang="hu-US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+36 20 469 4270</a:t>
              </a:r>
              <a:b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</a:br>
              <a:r>
                <a:rPr lang="hu-HU" sz="1200" b="1" i="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sales@aqua-land.hu</a:t>
              </a:r>
              <a:endParaRPr lang="ko-KR" altLang="en-US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1583" y="283061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Milkovics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Diána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504" y="3436813"/>
            <a:ext cx="2416550" cy="790980"/>
            <a:chOff x="1062658" y="3986014"/>
            <a:chExt cx="1728192" cy="602766"/>
          </a:xfrm>
        </p:grpSpPr>
        <p:sp>
          <p:nvSpPr>
            <p:cNvPr id="34" name="TextBox 33"/>
            <p:cNvSpPr txBox="1"/>
            <p:nvPr/>
          </p:nvSpPr>
          <p:spPr>
            <a:xfrm>
              <a:off x="1062658" y="3986014"/>
              <a:ext cx="1728192" cy="23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Rugalmas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ügyintézés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2658" y="4236968"/>
              <a:ext cx="1728192" cy="351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Nyitottak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vagyunk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egyéni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elképzelésekre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igényekre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</a:t>
              </a:r>
            </a:p>
          </p:txBody>
        </p:sp>
      </p:grpSp>
      <p:sp>
        <p:nvSpPr>
          <p:cNvPr id="4" name="TextBox 30">
            <a:extLst>
              <a:ext uri="{FF2B5EF4-FFF2-40B4-BE49-F238E27FC236}">
                <a16:creationId xmlns:a16="http://schemas.microsoft.com/office/drawing/2014/main" id="{E0874D9B-06EF-8C56-F1B8-89112678FAB4}"/>
              </a:ext>
            </a:extLst>
          </p:cNvPr>
          <p:cNvSpPr txBox="1"/>
          <p:nvPr/>
        </p:nvSpPr>
        <p:spPr>
          <a:xfrm>
            <a:off x="2694802" y="1243251"/>
            <a:ext cx="3857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Kérd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egyedi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ajánlatunkat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professzionális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rendezvény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menedzser</a:t>
            </a:r>
            <a:endParaRPr lang="en-US" altLang="ko-KR" sz="1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kollégánktól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!</a:t>
            </a:r>
            <a:endParaRPr lang="ko-KR" altLang="en-US" sz="1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grpSp>
        <p:nvGrpSpPr>
          <p:cNvPr id="23" name="Group 32">
            <a:extLst>
              <a:ext uri="{FF2B5EF4-FFF2-40B4-BE49-F238E27FC236}">
                <a16:creationId xmlns:a16="http://schemas.microsoft.com/office/drawing/2014/main" id="{972025A9-29A6-8841-56AF-73080024542A}"/>
              </a:ext>
            </a:extLst>
          </p:cNvPr>
          <p:cNvGrpSpPr/>
          <p:nvPr/>
        </p:nvGrpSpPr>
        <p:grpSpPr>
          <a:xfrm>
            <a:off x="6631886" y="3417890"/>
            <a:ext cx="2416550" cy="790979"/>
            <a:chOff x="1062658" y="3986014"/>
            <a:chExt cx="1728192" cy="602765"/>
          </a:xfrm>
        </p:grpSpPr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255B08F-67DE-B83E-CFCC-4CC3368A6E2C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2345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Szakszerű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szervezés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93F2E05C-1664-0DDD-AA88-D008DF075872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35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Több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mint 15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éves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tapasztalattal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hátunk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mögött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39" name="Kép 38">
            <a:extLst>
              <a:ext uri="{FF2B5EF4-FFF2-40B4-BE49-F238E27FC236}">
                <a16:creationId xmlns:a16="http://schemas.microsoft.com/office/drawing/2014/main" id="{FD2FCA33-38B2-7261-2B57-19DF6145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91" y="4176962"/>
            <a:ext cx="843558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Nézz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körül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online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platformjainkon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ko-KR" alt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03648" y="727756"/>
            <a:ext cx="7524328" cy="288032"/>
          </a:xfrm>
        </p:spPr>
        <p:txBody>
          <a:bodyPr/>
          <a:lstStyle/>
          <a:p>
            <a:pPr lvl="0" algn="ctr"/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Tekintsd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meg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weblapunkat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közösségi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média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felületeinket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és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lépj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kapcsolatba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velünk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</a:p>
        </p:txBody>
      </p:sp>
      <p:pic>
        <p:nvPicPr>
          <p:cNvPr id="14" name="Kép 13">
            <a:hlinkClick r:id="rId2"/>
            <a:extLst>
              <a:ext uri="{FF2B5EF4-FFF2-40B4-BE49-F238E27FC236}">
                <a16:creationId xmlns:a16="http://schemas.microsoft.com/office/drawing/2014/main" id="{EC6162B0-BBB5-F8D9-A859-B69E680AF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" t="2401" r="88446" b="85000"/>
          <a:stretch/>
        </p:blipFill>
        <p:spPr>
          <a:xfrm>
            <a:off x="3921266" y="1343134"/>
            <a:ext cx="648073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Kép 17">
            <a:hlinkClick r:id="rId5"/>
            <a:extLst>
              <a:ext uri="{FF2B5EF4-FFF2-40B4-BE49-F238E27FC236}">
                <a16:creationId xmlns:a16="http://schemas.microsoft.com/office/drawing/2014/main" id="{A32E45BD-5808-ABAD-B1D8-C161EF527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2401" r="79399" b="85851"/>
          <a:stretch/>
        </p:blipFill>
        <p:spPr>
          <a:xfrm>
            <a:off x="4839451" y="2796649"/>
            <a:ext cx="576064" cy="6042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Kép 21">
            <a:hlinkClick r:id="rId7"/>
            <a:extLst>
              <a:ext uri="{FF2B5EF4-FFF2-40B4-BE49-F238E27FC236}">
                <a16:creationId xmlns:a16="http://schemas.microsoft.com/office/drawing/2014/main" id="{8389F0A6-7965-9B57-3724-3ECF68E23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2401" r="70354" b="86399"/>
          <a:stretch/>
        </p:blipFill>
        <p:spPr>
          <a:xfrm>
            <a:off x="4875469" y="2123212"/>
            <a:ext cx="504027" cy="5760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Kép 24">
            <a:hlinkClick r:id="rId9"/>
            <a:extLst>
              <a:ext uri="{FF2B5EF4-FFF2-40B4-BE49-F238E27FC236}">
                <a16:creationId xmlns:a16="http://schemas.microsoft.com/office/drawing/2014/main" id="{02F908BA-812B-62E2-144F-CF37D4575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2401" r="60176" b="86399"/>
          <a:stretch/>
        </p:blipFill>
        <p:spPr>
          <a:xfrm>
            <a:off x="4839451" y="1354598"/>
            <a:ext cx="576064" cy="5760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651C4F64-9D2B-7F80-C80F-C9663E123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94" t="2401" r="30960" b="85851"/>
          <a:stretch/>
        </p:blipFill>
        <p:spPr>
          <a:xfrm>
            <a:off x="5738521" y="2107177"/>
            <a:ext cx="576064" cy="6042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>
            <a:hlinkClick r:id="rId11"/>
            <a:extLst>
              <a:ext uri="{FF2B5EF4-FFF2-40B4-BE49-F238E27FC236}">
                <a16:creationId xmlns:a16="http://schemas.microsoft.com/office/drawing/2014/main" id="{F10B9BE5-CC00-756F-0184-19F23ED28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" t="13601" r="88446" b="74096"/>
          <a:stretch/>
        </p:blipFill>
        <p:spPr>
          <a:xfrm>
            <a:off x="5738521" y="1322100"/>
            <a:ext cx="576065" cy="6328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Kép 30">
            <a:hlinkClick r:id="rId13"/>
            <a:extLst>
              <a:ext uri="{FF2B5EF4-FFF2-40B4-BE49-F238E27FC236}">
                <a16:creationId xmlns:a16="http://schemas.microsoft.com/office/drawing/2014/main" id="{CD72F80C-F789-40C5-2322-911DE87F8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38067" r="78268" b="50000"/>
          <a:stretch/>
        </p:blipFill>
        <p:spPr>
          <a:xfrm>
            <a:off x="3938272" y="2803256"/>
            <a:ext cx="648074" cy="6137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Kép 32">
            <a:hlinkClick r:id="rId14"/>
            <a:extLst>
              <a:ext uri="{FF2B5EF4-FFF2-40B4-BE49-F238E27FC236}">
                <a16:creationId xmlns:a16="http://schemas.microsoft.com/office/drawing/2014/main" id="{61B6B622-4916-E14B-67D4-07C6C7318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77" t="85864" r="2477" b="2202"/>
          <a:stretch/>
        </p:blipFill>
        <p:spPr>
          <a:xfrm>
            <a:off x="1475656" y="1316872"/>
            <a:ext cx="576065" cy="6137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Kép 34">
            <a:hlinkClick r:id="rId16"/>
            <a:extLst>
              <a:ext uri="{FF2B5EF4-FFF2-40B4-BE49-F238E27FC236}">
                <a16:creationId xmlns:a16="http://schemas.microsoft.com/office/drawing/2014/main" id="{F2E68D3C-4781-310F-94E4-CA9449EE5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73733" r="69223" b="14149"/>
          <a:stretch/>
        </p:blipFill>
        <p:spPr>
          <a:xfrm>
            <a:off x="4874465" y="3507957"/>
            <a:ext cx="576065" cy="6233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A754F773-C2CD-29D9-299A-3E7E3DD04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25560" r="68745" b="61840"/>
          <a:stretch/>
        </p:blipFill>
        <p:spPr>
          <a:xfrm>
            <a:off x="1475656" y="3075806"/>
            <a:ext cx="648073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A17D29E7-6F59-D13A-4D10-8C845F427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25603" r="79490" b="62347"/>
          <a:stretch/>
        </p:blipFill>
        <p:spPr>
          <a:xfrm>
            <a:off x="1475656" y="2108614"/>
            <a:ext cx="570246" cy="6197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Kép 42">
            <a:hlinkClick r:id="rId18"/>
            <a:extLst>
              <a:ext uri="{FF2B5EF4-FFF2-40B4-BE49-F238E27FC236}">
                <a16:creationId xmlns:a16="http://schemas.microsoft.com/office/drawing/2014/main" id="{4A1FBB44-57D2-FACA-DDE4-AD48D3260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46" t="26718" r="2508" b="62348"/>
          <a:stretch/>
        </p:blipFill>
        <p:spPr>
          <a:xfrm>
            <a:off x="5721618" y="2828962"/>
            <a:ext cx="576064" cy="5623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Tiktok Icon PNGs for Free Download">
            <a:hlinkClick r:id="rId20"/>
            <a:extLst>
              <a:ext uri="{FF2B5EF4-FFF2-40B4-BE49-F238E27FC236}">
                <a16:creationId xmlns:a16="http://schemas.microsoft.com/office/drawing/2014/main" id="{E133C4DC-B46C-A416-EB9E-3BE40934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60" y="2172974"/>
            <a:ext cx="472684" cy="4726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E36D88A-49C5-778B-17AC-5166D6D2811D}"/>
              </a:ext>
            </a:extLst>
          </p:cNvPr>
          <p:cNvSpPr txBox="1">
            <a:spLocks/>
          </p:cNvSpPr>
          <p:nvPr/>
        </p:nvSpPr>
        <p:spPr>
          <a:xfrm>
            <a:off x="2097342" y="1477523"/>
            <a:ext cx="1123561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aqualand.hu</a:t>
            </a:r>
            <a:endParaRPr lang="en-US" altLang="ko-KR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24DE204-1B34-D6B1-4B33-36708E7CDE4C}"/>
              </a:ext>
            </a:extLst>
          </p:cNvPr>
          <p:cNvSpPr txBox="1">
            <a:spLocks/>
          </p:cNvSpPr>
          <p:nvPr/>
        </p:nvSpPr>
        <p:spPr>
          <a:xfrm>
            <a:off x="2045902" y="2279849"/>
            <a:ext cx="1569233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(+36) 24-423-220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A11B81E-67DA-22A8-A2AE-BD5273C603A8}"/>
              </a:ext>
            </a:extLst>
          </p:cNvPr>
          <p:cNvSpPr txBox="1">
            <a:spLocks/>
          </p:cNvSpPr>
          <p:nvPr/>
        </p:nvSpPr>
        <p:spPr>
          <a:xfrm>
            <a:off x="2097342" y="3255826"/>
            <a:ext cx="1587825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info@aqua</a:t>
            </a:r>
            <a:r>
              <a:rPr lang="hu-HU" dirty="0" err="1">
                <a:solidFill>
                  <a:srgbClr val="FFFFFF"/>
                </a:solidFill>
                <a:latin typeface="Roboto" panose="02000000000000000000" pitchFamily="2" charset="0"/>
              </a:rPr>
              <a:t>-</a:t>
            </a:r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land.hu</a:t>
            </a:r>
            <a:endParaRPr lang="en-US" altLang="ko-KR" dirty="0"/>
          </a:p>
        </p:txBody>
      </p:sp>
      <p:pic>
        <p:nvPicPr>
          <p:cNvPr id="49" name="Kép 48">
            <a:extLst>
              <a:ext uri="{FF2B5EF4-FFF2-40B4-BE49-F238E27FC236}">
                <a16:creationId xmlns:a16="http://schemas.microsoft.com/office/drawing/2014/main" id="{0E5197A5-D9F1-FF8C-4F88-ABE39E553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25904" r="40042" b="62163"/>
          <a:stretch/>
        </p:blipFill>
        <p:spPr>
          <a:xfrm>
            <a:off x="1533922" y="3996160"/>
            <a:ext cx="576064" cy="6137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3CBE178-AAEC-A3F4-FFF1-C3D1619034B5}"/>
              </a:ext>
            </a:extLst>
          </p:cNvPr>
          <p:cNvSpPr txBox="1">
            <a:spLocks/>
          </p:cNvSpPr>
          <p:nvPr/>
        </p:nvSpPr>
        <p:spPr>
          <a:xfrm>
            <a:off x="2097342" y="4159039"/>
            <a:ext cx="2014336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Ráckeve, Strand u. 4, 2300</a:t>
            </a:r>
            <a:endParaRPr lang="en-US" altLang="ko-KR" dirty="0"/>
          </a:p>
        </p:txBody>
      </p:sp>
      <p:pic>
        <p:nvPicPr>
          <p:cNvPr id="52" name="Kép 51">
            <a:extLst>
              <a:ext uri="{FF2B5EF4-FFF2-40B4-BE49-F238E27FC236}">
                <a16:creationId xmlns:a16="http://schemas.microsoft.com/office/drawing/2014/main" id="{58AA3E22-6BE1-1A41-4C42-0D8E864986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10" y="1831119"/>
            <a:ext cx="1995686" cy="1995686"/>
          </a:xfrm>
          <a:prstGeom prst="rect">
            <a:avLst/>
          </a:prstGeom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59793F4-027E-A8C2-CFB7-AEB1BD5BB7B6}"/>
              </a:ext>
            </a:extLst>
          </p:cNvPr>
          <p:cNvSpPr txBox="1">
            <a:spLocks/>
          </p:cNvSpPr>
          <p:nvPr/>
        </p:nvSpPr>
        <p:spPr>
          <a:xfrm>
            <a:off x="6297682" y="4159039"/>
            <a:ext cx="2678935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err="1"/>
              <a:t>Szkenneld</a:t>
            </a:r>
            <a:r>
              <a:rPr lang="en-US" altLang="ko-KR" dirty="0"/>
              <a:t> be QR </a:t>
            </a:r>
            <a:r>
              <a:rPr lang="en-US" altLang="ko-KR" dirty="0" err="1"/>
              <a:t>kódunkat</a:t>
            </a:r>
            <a:r>
              <a:rPr lang="en-US" altLang="ko-KR" dirty="0"/>
              <a:t> </a:t>
            </a:r>
          </a:p>
          <a:p>
            <a:pPr algn="ctr"/>
            <a:r>
              <a:rPr lang="en-US" altLang="ko-KR" dirty="0" err="1"/>
              <a:t>és</a:t>
            </a:r>
            <a:r>
              <a:rPr lang="en-US" altLang="ko-KR" dirty="0"/>
              <a:t> </a:t>
            </a:r>
            <a:r>
              <a:rPr lang="en-US" altLang="ko-KR" dirty="0" err="1"/>
              <a:t>mentsd</a:t>
            </a:r>
            <a:r>
              <a:rPr lang="en-US" altLang="ko-KR" dirty="0"/>
              <a:t> </a:t>
            </a:r>
            <a:r>
              <a:rPr lang="en-US" altLang="ko-KR" dirty="0" err="1"/>
              <a:t>el</a:t>
            </a:r>
            <a:r>
              <a:rPr lang="en-US" altLang="ko-KR" dirty="0"/>
              <a:t> </a:t>
            </a:r>
            <a:r>
              <a:rPr lang="en-US" altLang="ko-KR" dirty="0" err="1"/>
              <a:t>elérhetőségeinket</a:t>
            </a:r>
            <a:r>
              <a:rPr lang="en-US" altLang="ko-K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948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5549E4FB-DAE0-1DE0-7B5C-A4F40D1C2E59}"/>
              </a:ext>
            </a:extLst>
          </p:cNvPr>
          <p:cNvSpPr/>
          <p:nvPr/>
        </p:nvSpPr>
        <p:spPr>
          <a:xfrm>
            <a:off x="-148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US"/>
          </a:p>
        </p:txBody>
      </p:sp>
      <p:pic>
        <p:nvPicPr>
          <p:cNvPr id="12" name="Kép 11">
            <a:hlinkClick r:id="rId2"/>
            <a:extLst>
              <a:ext uri="{FF2B5EF4-FFF2-40B4-BE49-F238E27FC236}">
                <a16:creationId xmlns:a16="http://schemas.microsoft.com/office/drawing/2014/main" id="{BE77F84A-9204-5E2B-746A-6197968E9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5" b="7892"/>
          <a:stretch/>
        </p:blipFill>
        <p:spPr>
          <a:xfrm>
            <a:off x="5983415" y="129333"/>
            <a:ext cx="4799018" cy="501026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4BD070E-6782-E6E4-B6CD-6300E816C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93" y="511376"/>
            <a:ext cx="3588009" cy="358800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7254" y="3811354"/>
            <a:ext cx="9144000" cy="576063"/>
          </a:xfrm>
        </p:spPr>
        <p:txBody>
          <a:bodyPr/>
          <a:lstStyle/>
          <a:p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Köszönjük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figyelmet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ko-KR" alt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48" y="4351698"/>
            <a:ext cx="9144000" cy="524308"/>
          </a:xfrm>
          <a:effectLst/>
        </p:spPr>
        <p:txBody>
          <a:bodyPr/>
          <a:lstStyle/>
          <a:p>
            <a:pPr lvl="0"/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Reméljük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hamarosan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felveszed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velünk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kapcsolatot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és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életre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szóló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élményeket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szerezhetünk</a:t>
            </a:r>
            <a:r>
              <a:rPr lang="en-US" altLang="ko-K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en-US" altLang="ko-K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AE7086-6585-8B37-47F9-9515DCB30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11" y="1186045"/>
            <a:ext cx="2402851" cy="19506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B8F4374-2A03-8520-5629-6A36EBF27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9" y="428965"/>
            <a:ext cx="750147" cy="576062"/>
          </a:xfrm>
          <a:prstGeom prst="rect">
            <a:avLst/>
          </a:prstGeom>
        </p:spPr>
      </p:pic>
      <p:pic>
        <p:nvPicPr>
          <p:cNvPr id="14" name="Kép 13">
            <a:hlinkClick r:id="rId8"/>
            <a:extLst>
              <a:ext uri="{FF2B5EF4-FFF2-40B4-BE49-F238E27FC236}">
                <a16:creationId xmlns:a16="http://schemas.microsoft.com/office/drawing/2014/main" id="{926BD714-C9C9-5B5F-0185-42C4DFA2B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6" y="2560151"/>
            <a:ext cx="786140" cy="576062"/>
          </a:xfrm>
          <a:prstGeom prst="rect">
            <a:avLst/>
          </a:prstGeom>
        </p:spPr>
      </p:pic>
      <p:pic>
        <p:nvPicPr>
          <p:cNvPr id="15" name="Kép 14">
            <a:hlinkClick r:id="rId10"/>
            <a:extLst>
              <a:ext uri="{FF2B5EF4-FFF2-40B4-BE49-F238E27FC236}">
                <a16:creationId xmlns:a16="http://schemas.microsoft.com/office/drawing/2014/main" id="{63634365-9272-9935-7A04-39A42FB1B0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88" y="420592"/>
            <a:ext cx="710943" cy="678969"/>
          </a:xfrm>
          <a:prstGeom prst="rect">
            <a:avLst/>
          </a:prstGeom>
        </p:spPr>
      </p:pic>
      <p:pic>
        <p:nvPicPr>
          <p:cNvPr id="16" name="Kép 15">
            <a:hlinkClick r:id="rId12"/>
            <a:extLst>
              <a:ext uri="{FF2B5EF4-FFF2-40B4-BE49-F238E27FC236}">
                <a16:creationId xmlns:a16="http://schemas.microsoft.com/office/drawing/2014/main" id="{13955097-261F-1174-3DCB-7694E6C524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t="18382" r="29458" b="26762"/>
          <a:stretch/>
        </p:blipFill>
        <p:spPr>
          <a:xfrm>
            <a:off x="1073300" y="361746"/>
            <a:ext cx="1098041" cy="802090"/>
          </a:xfrm>
          <a:prstGeom prst="rect">
            <a:avLst/>
          </a:prstGeom>
        </p:spPr>
      </p:pic>
      <p:pic>
        <p:nvPicPr>
          <p:cNvPr id="17" name="Kép 16">
            <a:hlinkClick r:id="rId14"/>
            <a:extLst>
              <a:ext uri="{FF2B5EF4-FFF2-40B4-BE49-F238E27FC236}">
                <a16:creationId xmlns:a16="http://schemas.microsoft.com/office/drawing/2014/main" id="{3E3CF234-46DC-34A3-3469-0E406CB31F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282471"/>
            <a:ext cx="1778574" cy="386451"/>
          </a:xfrm>
          <a:prstGeom prst="rect">
            <a:avLst/>
          </a:prstGeom>
          <a:noFill/>
        </p:spPr>
      </p:pic>
      <p:pic>
        <p:nvPicPr>
          <p:cNvPr id="18" name="Kép 17">
            <a:hlinkClick r:id="rId16"/>
            <a:extLst>
              <a:ext uri="{FF2B5EF4-FFF2-40B4-BE49-F238E27FC236}">
                <a16:creationId xmlns:a16="http://schemas.microsoft.com/office/drawing/2014/main" id="{7C3BE90F-B7D8-D5F7-30CF-BD65EA12C9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0" b="16732"/>
          <a:stretch/>
        </p:blipFill>
        <p:spPr>
          <a:xfrm>
            <a:off x="230578" y="1921234"/>
            <a:ext cx="1896007" cy="585907"/>
          </a:xfrm>
          <a:prstGeom prst="rect">
            <a:avLst/>
          </a:prstGeom>
        </p:spPr>
      </p:pic>
      <p:pic>
        <p:nvPicPr>
          <p:cNvPr id="19" name="Kép 18">
            <a:hlinkClick r:id="rId18"/>
            <a:extLst>
              <a:ext uri="{FF2B5EF4-FFF2-40B4-BE49-F238E27FC236}">
                <a16:creationId xmlns:a16="http://schemas.microsoft.com/office/drawing/2014/main" id="{26927C2B-3438-521D-CFD0-9D0EB1F6CB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49" y="2576129"/>
            <a:ext cx="602866" cy="559681"/>
          </a:xfrm>
          <a:prstGeom prst="rect">
            <a:avLst/>
          </a:prstGeom>
        </p:spPr>
      </p:pic>
      <p:pic>
        <p:nvPicPr>
          <p:cNvPr id="21" name="Kép 20">
            <a:hlinkClick r:id="rId20"/>
            <a:extLst>
              <a:ext uri="{FF2B5EF4-FFF2-40B4-BE49-F238E27FC236}">
                <a16:creationId xmlns:a16="http://schemas.microsoft.com/office/drawing/2014/main" id="{6626C23D-697C-AC9D-90FC-3D12A5946C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54" y="2641325"/>
            <a:ext cx="979148" cy="550771"/>
          </a:xfrm>
          <a:prstGeom prst="rect">
            <a:avLst/>
          </a:prstGeom>
        </p:spPr>
      </p:pic>
      <p:pic>
        <p:nvPicPr>
          <p:cNvPr id="22" name="Kép 21">
            <a:hlinkClick r:id="rId22"/>
            <a:extLst>
              <a:ext uri="{FF2B5EF4-FFF2-40B4-BE49-F238E27FC236}">
                <a16:creationId xmlns:a16="http://schemas.microsoft.com/office/drawing/2014/main" id="{6BD0254D-F486-5C4B-7380-690ABD7A7B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48728"/>
            <a:ext cx="1210425" cy="337995"/>
          </a:xfrm>
          <a:prstGeom prst="rect">
            <a:avLst/>
          </a:prstGeom>
        </p:spPr>
      </p:pic>
      <p:pic>
        <p:nvPicPr>
          <p:cNvPr id="23" name="Kép 22">
            <a:hlinkClick r:id="rId24"/>
            <a:extLst>
              <a:ext uri="{FF2B5EF4-FFF2-40B4-BE49-F238E27FC236}">
                <a16:creationId xmlns:a16="http://schemas.microsoft.com/office/drawing/2014/main" id="{42559048-CC12-3E14-3188-DE4650119E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90" y="1155449"/>
            <a:ext cx="718420" cy="64253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A8BED0B8-FFC6-2116-C132-7648EDDD44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66" y="1850624"/>
            <a:ext cx="741104" cy="741104"/>
          </a:xfrm>
          <a:prstGeom prst="rect">
            <a:avLst/>
          </a:prstGeom>
        </p:spPr>
      </p:pic>
      <p:pic>
        <p:nvPicPr>
          <p:cNvPr id="27" name="Kép 26">
            <a:hlinkClick r:id="rId22"/>
            <a:extLst>
              <a:ext uri="{FF2B5EF4-FFF2-40B4-BE49-F238E27FC236}">
                <a16:creationId xmlns:a16="http://schemas.microsoft.com/office/drawing/2014/main" id="{99A8A4A4-0E69-34C3-56F3-D02AEC53F92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86" y="3245106"/>
            <a:ext cx="1315424" cy="4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C6FF85E8-6F2D-EF45-8E37-95C14787CB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5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0321" r="12515" b="14358"/>
          <a:stretch/>
        </p:blipFill>
        <p:spPr>
          <a:xfrm>
            <a:off x="8626" y="5351"/>
            <a:ext cx="9144000" cy="5138149"/>
          </a:xfrm>
          <a:effectLst/>
        </p:spPr>
      </p:pic>
      <p:sp>
        <p:nvSpPr>
          <p:cNvPr id="19" name="Isosceles Triangle 18"/>
          <p:cNvSpPr/>
          <p:nvPr/>
        </p:nvSpPr>
        <p:spPr>
          <a:xfrm>
            <a:off x="0" y="2571750"/>
            <a:ext cx="9144000" cy="2571750"/>
          </a:xfrm>
          <a:prstGeom prst="triangle">
            <a:avLst>
              <a:gd name="adj" fmla="val 49811"/>
            </a:avLst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/>
          <p:cNvSpPr/>
          <p:nvPr/>
        </p:nvSpPr>
        <p:spPr>
          <a:xfrm>
            <a:off x="4114800" y="2114550"/>
            <a:ext cx="914400" cy="9144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Text Placeholder 1"/>
          <p:cNvSpPr txBox="1">
            <a:spLocks/>
          </p:cNvSpPr>
          <p:nvPr/>
        </p:nvSpPr>
        <p:spPr>
          <a:xfrm>
            <a:off x="2924442" y="3147814"/>
            <a:ext cx="3312368" cy="110998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Szolgáltatások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és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Kínálat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1691680" y="4217132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Különleges programok és szórakoztató lehetőségek </a:t>
            </a:r>
          </a:p>
          <a:p>
            <a:pPr algn="ctr"/>
            <a:r>
              <a:rPr lang="hu-HU" sz="14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széles választékát kínáljuk, hogy az esemény felejthetetlenné váljon </a:t>
            </a:r>
          </a:p>
          <a:p>
            <a:pPr algn="ctr"/>
            <a:r>
              <a:rPr lang="hu-HU" sz="14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mind a résztvevők, mind a szervezők számára.</a:t>
            </a:r>
            <a:endParaRPr lang="ko-KR" altLang="en-US" sz="1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18D017D4-031D-F45A-344E-26E78564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71" y="2344370"/>
            <a:ext cx="832657" cy="45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7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051721" y="267493"/>
            <a:ext cx="6840760" cy="78883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Nagy örömmel mutatjuk be fürdőnket, valamint</a:t>
            </a:r>
          </a:p>
          <a:p>
            <a:pPr algn="l"/>
            <a:r>
              <a:rPr lang="hu-HU" sz="1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annak lenyűgöző lehetőségeit rendezvények szervezésére.</a:t>
            </a:r>
            <a:endParaRPr lang="en-US" sz="1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5998" y="11413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575998" y="2073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575998" y="300582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75998" y="393805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55776" y="1150113"/>
            <a:ext cx="5860929" cy="901438"/>
            <a:chOff x="3017859" y="4315398"/>
            <a:chExt cx="1879883" cy="966388"/>
          </a:xfrm>
        </p:grpSpPr>
        <p:sp>
          <p:nvSpPr>
            <p:cNvPr id="10" name="TextBox 9"/>
            <p:cNvSpPr txBox="1"/>
            <p:nvPr/>
          </p:nvSpPr>
          <p:spPr>
            <a:xfrm>
              <a:off x="3017859" y="4588886"/>
              <a:ext cx="1866815" cy="69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Ráckevei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Aqua Land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modern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kényelmes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fürdőkomplexum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amely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minden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korosztály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számára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ideális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kikapcsolódást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kínál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Főbb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jellemzőink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közé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tartozik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számos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medence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csúszdapark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szaunavilág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wellness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szolgáltatások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17859" y="4315398"/>
              <a:ext cx="1879883" cy="29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Gyors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áttekintés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fürdőről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55776" y="2126843"/>
            <a:ext cx="5848470" cy="872113"/>
            <a:chOff x="3017859" y="4363106"/>
            <a:chExt cx="1875887" cy="872113"/>
          </a:xfrm>
        </p:grpSpPr>
        <p:sp>
          <p:nvSpPr>
            <p:cNvPr id="13" name="TextBox 12"/>
            <p:cNvSpPr txBox="1"/>
            <p:nvPr/>
          </p:nvSpPr>
          <p:spPr>
            <a:xfrm>
              <a:off x="3017859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Aqua Spa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részlegünk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wellness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szolgáltatásai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egész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évben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elérhetőek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Fedett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Vitál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Központunk,Masszázsvilágunk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gyógyászati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szolgáltatásaink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szaunaprogramjaink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 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folyamatosan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rendelkezésre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állnak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17859" y="4363106"/>
              <a:ext cx="1875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Spa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wellness,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ahogy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még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sosem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élted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át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5776" y="3059070"/>
            <a:ext cx="5836009" cy="687447"/>
            <a:chOff x="3017859" y="4363106"/>
            <a:chExt cx="1871890" cy="687447"/>
          </a:xfrm>
        </p:grpSpPr>
        <p:sp>
          <p:nvSpPr>
            <p:cNvPr id="16" name="TextBox 15"/>
            <p:cNvSpPr txBox="1"/>
            <p:nvPr/>
          </p:nvSpPr>
          <p:spPr>
            <a:xfrm>
              <a:off x="3017859" y="4588888"/>
              <a:ext cx="18668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Sans"/>
                </a:rPr>
                <a:t>Élő zene, kiváló konyha, hagyományos ízvilág, magyaros ételek, szezonális ajánlatok, </a:t>
              </a:r>
            </a:p>
            <a:p>
              <a:r>
                <a:rPr lang="hu-HU" sz="1200" b="0" i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Sans"/>
                </a:rPr>
                <a:t>autentikus környezetben. 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17859" y="4363106"/>
              <a:ext cx="1871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Igazi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csárda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hangulat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55776" y="3991296"/>
            <a:ext cx="5832648" cy="687447"/>
            <a:chOff x="3017859" y="4363106"/>
            <a:chExt cx="1870812" cy="687447"/>
          </a:xfrm>
        </p:grpSpPr>
        <p:sp>
          <p:nvSpPr>
            <p:cNvPr id="19" name="TextBox 18"/>
            <p:cNvSpPr txBox="1"/>
            <p:nvPr/>
          </p:nvSpPr>
          <p:spPr>
            <a:xfrm>
              <a:off x="3017859" y="4588888"/>
              <a:ext cx="18668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Sans"/>
                </a:rPr>
                <a:t>V</a:t>
              </a:r>
              <a:r>
                <a:rPr lang="hu-HU" sz="1200" b="0" i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Sans"/>
                </a:rPr>
                <a:t>illaparkunk festői környezetben, a fürdő területén, exkluzív, felszerelt faházakkal páros-, </a:t>
              </a:r>
            </a:p>
            <a:p>
              <a:r>
                <a:rPr lang="hu-HU" sz="1200" b="0" i="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OpenSans"/>
                </a:rPr>
                <a:t>családi-, vagy csoportos pihenéshez ajánljuk. 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7859" y="4363106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Ha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több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napos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rendezvényre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készültök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pic>
        <p:nvPicPr>
          <p:cNvPr id="4" name="Kép 3">
            <a:hlinkClick r:id="rId2"/>
            <a:extLst>
              <a:ext uri="{FF2B5EF4-FFF2-40B4-BE49-F238E27FC236}">
                <a16:creationId xmlns:a16="http://schemas.microsoft.com/office/drawing/2014/main" id="{142F9FF4-276E-5E01-12E4-48D641D4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1223114"/>
            <a:ext cx="662611" cy="537910"/>
          </a:xfrm>
          <a:prstGeom prst="rect">
            <a:avLst/>
          </a:prstGeom>
        </p:spPr>
      </p:pic>
      <p:pic>
        <p:nvPicPr>
          <p:cNvPr id="26" name="Kép 25">
            <a:hlinkClick r:id="rId4"/>
            <a:extLst>
              <a:ext uri="{FF2B5EF4-FFF2-40B4-BE49-F238E27FC236}">
                <a16:creationId xmlns:a16="http://schemas.microsoft.com/office/drawing/2014/main" id="{5FECE90E-CD8A-46EB-A85A-CD8E31B8A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41" y="2223852"/>
            <a:ext cx="591651" cy="454348"/>
          </a:xfrm>
          <a:prstGeom prst="rect">
            <a:avLst/>
          </a:prstGeom>
        </p:spPr>
      </p:pic>
      <p:pic>
        <p:nvPicPr>
          <p:cNvPr id="28" name="Kép 27">
            <a:hlinkClick r:id="rId6"/>
            <a:extLst>
              <a:ext uri="{FF2B5EF4-FFF2-40B4-BE49-F238E27FC236}">
                <a16:creationId xmlns:a16="http://schemas.microsoft.com/office/drawing/2014/main" id="{88F138D5-A657-BBD8-473B-A0544E0CF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3119533"/>
            <a:ext cx="659847" cy="483518"/>
          </a:xfrm>
          <a:prstGeom prst="rect">
            <a:avLst/>
          </a:prstGeom>
        </p:spPr>
      </p:pic>
      <p:pic>
        <p:nvPicPr>
          <p:cNvPr id="30" name="Kép 29">
            <a:hlinkClick r:id="rId8"/>
            <a:extLst>
              <a:ext uri="{FF2B5EF4-FFF2-40B4-BE49-F238E27FC236}">
                <a16:creationId xmlns:a16="http://schemas.microsoft.com/office/drawing/2014/main" id="{7BD9B9DC-5ACC-D3FE-CA8A-6DCED6E38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55" y="4002130"/>
            <a:ext cx="593340" cy="5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FF56-C015-F6C1-30A5-122389F6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A28A2E-DDFC-DA9E-EDF4-AF0FE8649523}"/>
              </a:ext>
            </a:extLst>
          </p:cNvPr>
          <p:cNvSpPr txBox="1">
            <a:spLocks/>
          </p:cNvSpPr>
          <p:nvPr/>
        </p:nvSpPr>
        <p:spPr>
          <a:xfrm>
            <a:off x="2123728" y="267493"/>
            <a:ext cx="6840761" cy="78883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Élményeket kínálunk, amiket senki más az országban.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DE3735-D30E-D07B-BC32-FE2B070F6B3B}"/>
              </a:ext>
            </a:extLst>
          </p:cNvPr>
          <p:cNvSpPr/>
          <p:nvPr/>
        </p:nvSpPr>
        <p:spPr>
          <a:xfrm>
            <a:off x="1575998" y="11413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796512-65EA-FC2E-5C54-74047B442621}"/>
              </a:ext>
            </a:extLst>
          </p:cNvPr>
          <p:cNvSpPr/>
          <p:nvPr/>
        </p:nvSpPr>
        <p:spPr>
          <a:xfrm>
            <a:off x="1575998" y="2073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5FA483-C0A3-D77E-5072-2E1EB4825F32}"/>
              </a:ext>
            </a:extLst>
          </p:cNvPr>
          <p:cNvSpPr/>
          <p:nvPr/>
        </p:nvSpPr>
        <p:spPr>
          <a:xfrm>
            <a:off x="1575998" y="300582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E1A364-D03E-5089-D434-C96BB10A687D}"/>
              </a:ext>
            </a:extLst>
          </p:cNvPr>
          <p:cNvSpPr/>
          <p:nvPr/>
        </p:nvSpPr>
        <p:spPr>
          <a:xfrm>
            <a:off x="1575998" y="393805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6089E9-816A-368A-89E7-84E70D959F89}"/>
              </a:ext>
            </a:extLst>
          </p:cNvPr>
          <p:cNvGrpSpPr/>
          <p:nvPr/>
        </p:nvGrpSpPr>
        <p:grpSpPr>
          <a:xfrm>
            <a:off x="2555776" y="1150113"/>
            <a:ext cx="5860929" cy="901438"/>
            <a:chOff x="3017859" y="4315398"/>
            <a:chExt cx="1879883" cy="9663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E4D2C8-19CD-4689-98D6-3B5B29FABECD}"/>
                </a:ext>
              </a:extLst>
            </p:cNvPr>
            <p:cNvSpPr txBox="1"/>
            <p:nvPr/>
          </p:nvSpPr>
          <p:spPr>
            <a:xfrm>
              <a:off x="3017859" y="4588886"/>
              <a:ext cx="1866815" cy="69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Vízi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mozi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termálvíz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melegében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élményelemek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kényeztetésében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különleges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hatású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színes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megvilágításban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fürdő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kültéri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Caracalla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medencéjében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37-38 Celsius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fokos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víz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hőmérséklettel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óriás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vászonra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vetítve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színes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fények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kíséretében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9C06A-6B6B-9B7B-8067-BE779661D9C8}"/>
                </a:ext>
              </a:extLst>
            </p:cNvPr>
            <p:cNvSpPr txBox="1"/>
            <p:nvPr/>
          </p:nvSpPr>
          <p:spPr>
            <a:xfrm>
              <a:off x="3017859" y="4315398"/>
              <a:ext cx="1879883" cy="29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Kertmozi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de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termálvízben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C5DC91-8C24-5122-F1DA-7D69576AAFC8}"/>
              </a:ext>
            </a:extLst>
          </p:cNvPr>
          <p:cNvGrpSpPr/>
          <p:nvPr/>
        </p:nvGrpSpPr>
        <p:grpSpPr>
          <a:xfrm>
            <a:off x="2555776" y="2126843"/>
            <a:ext cx="5848470" cy="872113"/>
            <a:chOff x="3017859" y="4363106"/>
            <a:chExt cx="1875887" cy="8721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B9675-2D22-2C76-A88D-49E8ABD6EACA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teljeskörű wellness szolgáltatás nélkülözhetetlen eleme a </a:t>
              </a:r>
              <a:r>
                <a:rPr lang="hu-HU" sz="120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szaunázás</a:t>
              </a:r>
              <a:r>
                <a:rPr lang="hu-HU" sz="120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és a </a:t>
              </a:r>
            </a:p>
            <a:p>
              <a:r>
                <a:rPr lang="hu-HU" sz="120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kapcsolódó </a:t>
              </a:r>
              <a:r>
                <a:rPr lang="hu-HU" sz="120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spa</a:t>
              </a:r>
              <a:r>
                <a:rPr lang="hu-HU" sz="120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jellegű szolgáltatások. </a:t>
              </a:r>
              <a:r>
                <a:rPr lang="hu-HU" sz="120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zaunázás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egész évben, a hét minden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napján, tematikus szaunaprogramokat kínálunk Vendégeinknek.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A1272A-2848-27CB-0BC1-8314D877392D}"/>
                </a:ext>
              </a:extLst>
            </p:cNvPr>
            <p:cNvSpPr txBox="1"/>
            <p:nvPr/>
          </p:nvSpPr>
          <p:spPr>
            <a:xfrm>
              <a:off x="3017859" y="4363106"/>
              <a:ext cx="1875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Vitál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Központ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100%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relaxáció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27411A-F671-9C21-C734-FCFAA063DC41}"/>
              </a:ext>
            </a:extLst>
          </p:cNvPr>
          <p:cNvGrpSpPr/>
          <p:nvPr/>
        </p:nvGrpSpPr>
        <p:grpSpPr>
          <a:xfrm>
            <a:off x="2555776" y="3059070"/>
            <a:ext cx="5836009" cy="872113"/>
            <a:chOff x="3017859" y="4363106"/>
            <a:chExt cx="1871890" cy="8721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94C1F-0CCA-6AF4-F0CD-12C43DDAD4F4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Masszázs- és testkezelések, a teljes 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termális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élményekért, 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masszázstermekben,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különleges vizuális környezetben, minőségi, professzionális termékekkel,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szakképzett masszőrökkel. 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55765D-F053-0A89-06CB-2E55F41F1F76}"/>
                </a:ext>
              </a:extLst>
            </p:cNvPr>
            <p:cNvSpPr txBox="1"/>
            <p:nvPr/>
          </p:nvSpPr>
          <p:spPr>
            <a:xfrm>
              <a:off x="3017859" y="4363106"/>
              <a:ext cx="1871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A </a:t>
              </a:r>
              <a:r>
                <a:rPr lang="hu-HU" sz="1200" b="1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wellness élmények koronája: egy kellemes, frissítő, gyógyító masszázs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E6C78A-C30E-6F40-8909-0EB8DE1D5AA4}"/>
              </a:ext>
            </a:extLst>
          </p:cNvPr>
          <p:cNvGrpSpPr/>
          <p:nvPr/>
        </p:nvGrpSpPr>
        <p:grpSpPr>
          <a:xfrm>
            <a:off x="2555776" y="3991296"/>
            <a:ext cx="5832648" cy="687447"/>
            <a:chOff x="3017859" y="4363106"/>
            <a:chExt cx="1870812" cy="6874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C56AE-A674-4B1D-542F-2C0CB5463848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Mediterrán Bisztrónk szeretettel, friss étel-ital kínálattal várja Vendégeinket,</a:t>
              </a:r>
              <a:br>
                <a:rPr lang="hu-HU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nyitva tartási időben, a hét minden napján, SPA részlegünk területén!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B85396-6EFF-DB14-D34C-E74AAFC1AF23}"/>
                </a:ext>
              </a:extLst>
            </p:cNvPr>
            <p:cNvSpPr txBox="1"/>
            <p:nvPr/>
          </p:nvSpPr>
          <p:spPr>
            <a:xfrm>
              <a:off x="3017859" y="4363106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Étel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ital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kávé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nasi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pic>
        <p:nvPicPr>
          <p:cNvPr id="21" name="Kép 20">
            <a:hlinkClick r:id="rId2"/>
            <a:extLst>
              <a:ext uri="{FF2B5EF4-FFF2-40B4-BE49-F238E27FC236}">
                <a16:creationId xmlns:a16="http://schemas.microsoft.com/office/drawing/2014/main" id="{CACBC8DF-BE1F-A923-EFC8-ED98042C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1432905" y="1061508"/>
            <a:ext cx="1050863" cy="850133"/>
          </a:xfrm>
          <a:prstGeom prst="rect">
            <a:avLst/>
          </a:prstGeom>
        </p:spPr>
      </p:pic>
      <p:pic>
        <p:nvPicPr>
          <p:cNvPr id="23" name="Kép 22">
            <a:hlinkClick r:id="rId4"/>
            <a:extLst>
              <a:ext uri="{FF2B5EF4-FFF2-40B4-BE49-F238E27FC236}">
                <a16:creationId xmlns:a16="http://schemas.microsoft.com/office/drawing/2014/main" id="{D2EFC361-2851-4861-224A-51DCF1728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38" y="2392404"/>
            <a:ext cx="719459" cy="156325"/>
          </a:xfrm>
          <a:prstGeom prst="rect">
            <a:avLst/>
          </a:prstGeom>
          <a:noFill/>
        </p:spPr>
      </p:pic>
      <p:pic>
        <p:nvPicPr>
          <p:cNvPr id="27" name="Kép 26">
            <a:hlinkClick r:id="rId7"/>
            <a:extLst>
              <a:ext uri="{FF2B5EF4-FFF2-40B4-BE49-F238E27FC236}">
                <a16:creationId xmlns:a16="http://schemas.microsoft.com/office/drawing/2014/main" id="{B0D7A58F-9B95-8EA7-52F5-E74E14021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4" y="3219822"/>
            <a:ext cx="788613" cy="393518"/>
          </a:xfrm>
          <a:prstGeom prst="rect">
            <a:avLst/>
          </a:prstGeom>
        </p:spPr>
      </p:pic>
      <p:pic>
        <p:nvPicPr>
          <p:cNvPr id="31" name="Kép 30">
            <a:hlinkClick r:id="rId10"/>
            <a:extLst>
              <a:ext uri="{FF2B5EF4-FFF2-40B4-BE49-F238E27FC236}">
                <a16:creationId xmlns:a16="http://schemas.microsoft.com/office/drawing/2014/main" id="{A2CCF074-41D7-5B3C-5350-6BE70988E5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34" y="4013762"/>
            <a:ext cx="602866" cy="5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6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3A6EE-F855-3BB9-EFD0-7BAE53C2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84E46-5A34-1C39-16B0-3EE3FB7097A8}"/>
              </a:ext>
            </a:extLst>
          </p:cNvPr>
          <p:cNvSpPr txBox="1">
            <a:spLocks/>
          </p:cNvSpPr>
          <p:nvPr/>
        </p:nvSpPr>
        <p:spPr>
          <a:xfrm>
            <a:off x="2123728" y="267493"/>
            <a:ext cx="6840761" cy="78883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Rengeteg lehetőség nyílik az élmények fokozására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A548E4-E141-ECCC-0EEA-C9B5F5DC335F}"/>
              </a:ext>
            </a:extLst>
          </p:cNvPr>
          <p:cNvSpPr/>
          <p:nvPr/>
        </p:nvSpPr>
        <p:spPr>
          <a:xfrm>
            <a:off x="1575998" y="11413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BCB06-3863-4376-1682-546AC5254DF9}"/>
              </a:ext>
            </a:extLst>
          </p:cNvPr>
          <p:cNvSpPr/>
          <p:nvPr/>
        </p:nvSpPr>
        <p:spPr>
          <a:xfrm>
            <a:off x="1575998" y="2073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4924DD-F12B-14E1-50D8-75646829D57C}"/>
              </a:ext>
            </a:extLst>
          </p:cNvPr>
          <p:cNvSpPr/>
          <p:nvPr/>
        </p:nvSpPr>
        <p:spPr>
          <a:xfrm>
            <a:off x="1575998" y="300582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75DFCB-B5DB-B4C4-962D-90A59C13B715}"/>
              </a:ext>
            </a:extLst>
          </p:cNvPr>
          <p:cNvSpPr/>
          <p:nvPr/>
        </p:nvSpPr>
        <p:spPr>
          <a:xfrm>
            <a:off x="1575998" y="393805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2B987B-AB78-9A51-8757-864741648A44}"/>
              </a:ext>
            </a:extLst>
          </p:cNvPr>
          <p:cNvGrpSpPr/>
          <p:nvPr/>
        </p:nvGrpSpPr>
        <p:grpSpPr>
          <a:xfrm>
            <a:off x="2555776" y="1150105"/>
            <a:ext cx="5860929" cy="901437"/>
            <a:chOff x="3017859" y="4315398"/>
            <a:chExt cx="1879883" cy="9663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ED8BCA-4286-3846-BC20-264D9173538B}"/>
                </a:ext>
              </a:extLst>
            </p:cNvPr>
            <p:cNvSpPr txBox="1"/>
            <p:nvPr/>
          </p:nvSpPr>
          <p:spPr>
            <a:xfrm>
              <a:off x="3017859" y="4588886"/>
              <a:ext cx="1866815" cy="692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Az 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Aqua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Park, az 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Aqua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Land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 főszezonban nyitva tartó részlege, ahol a klasszikus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élménystrandolás mellett a vízicsúszdák, sportmedencék, gyermek kaland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medencék gondoskodnak a szórakozásról minden korosztály számára. </a:t>
              </a:r>
              <a:endParaRPr lang="en-US" altLang="ko-KR" sz="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11FC7E-69D7-496A-BFB5-728913AE31A4}"/>
                </a:ext>
              </a:extLst>
            </p:cNvPr>
            <p:cNvSpPr txBox="1"/>
            <p:nvPr/>
          </p:nvSpPr>
          <p:spPr>
            <a:xfrm>
              <a:off x="3017859" y="4315398"/>
              <a:ext cx="1879883" cy="29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Aqua Park,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ahol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az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adrenaliné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főszerep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sz="8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(csak főszezonban üzemel)</a:t>
              </a:r>
              <a:endParaRPr lang="ko-KR" altLang="en-US" sz="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40E66B-7221-7EC8-9F6C-7363F8B385DA}"/>
              </a:ext>
            </a:extLst>
          </p:cNvPr>
          <p:cNvGrpSpPr/>
          <p:nvPr/>
        </p:nvGrpSpPr>
        <p:grpSpPr>
          <a:xfrm>
            <a:off x="2555776" y="2126843"/>
            <a:ext cx="5848470" cy="872113"/>
            <a:chOff x="3017859" y="4363106"/>
            <a:chExt cx="1875887" cy="8721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7934FE-8466-B988-4774-591256F8DEAE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nyári szórakozás kihagyhatatlan szigete: frissítők, italok, koktélok a medencéből, vagy függőágyakból. Nyári programjaink egyik kiemelt helyszíne a családi medence és a hidegvizes medencék szomszédságában.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991481-8AFE-2EFA-91E0-A2130C4CDFDC}"/>
                </a:ext>
              </a:extLst>
            </p:cNvPr>
            <p:cNvSpPr txBox="1"/>
            <p:nvPr/>
          </p:nvSpPr>
          <p:spPr>
            <a:xfrm>
              <a:off x="3017859" y="4363106"/>
              <a:ext cx="1875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Hűtsd le magad, frissülj fel, ringasson a víz és a ritmus!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24D36E-5958-534F-91E6-7B078D09BBD6}"/>
              </a:ext>
            </a:extLst>
          </p:cNvPr>
          <p:cNvGrpSpPr/>
          <p:nvPr/>
        </p:nvGrpSpPr>
        <p:grpSpPr>
          <a:xfrm>
            <a:off x="2555776" y="3059070"/>
            <a:ext cx="5836009" cy="872113"/>
            <a:chOff x="3017859" y="4363106"/>
            <a:chExt cx="1871890" cy="8721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C298AC-4AA6-E4DB-5D47-75118E8EE17F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35-38°C vízhőmérséklettel a fürdő csendesebb részén helyezkedik el</a:t>
              </a:r>
              <a:r>
                <a:rPr lang="hu-HU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hu-HU" sz="1200" b="0" i="0" dirty="0">
                  <a:solidFill>
                    <a:srgbClr val="001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Bevizsgált </a:t>
              </a:r>
            </a:p>
            <a:p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Kevei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Gyógyvízben gyógyulhatnak a vendégek. </a:t>
              </a:r>
              <a:r>
                <a:rPr lang="hu-HU" sz="120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gyógyvíz </a:t>
              </a:r>
              <a:r>
                <a:rPr lang="hu-HU" sz="120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kútjainkból</a:t>
              </a:r>
              <a:r>
                <a:rPr lang="hu-HU" sz="120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ivóvíz </a:t>
              </a:r>
            </a:p>
            <a:p>
              <a:r>
                <a:rPr lang="hu-HU" sz="120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formájában lehet korlátlanul fogyasztani.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171393-2793-7A63-2983-F0781FFAF472}"/>
                </a:ext>
              </a:extLst>
            </p:cNvPr>
            <p:cNvSpPr txBox="1"/>
            <p:nvPr/>
          </p:nvSpPr>
          <p:spPr>
            <a:xfrm>
              <a:off x="3017859" y="4363106"/>
              <a:ext cx="1871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Fürödni is jó benne, inni is érdemes belőle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515777-798D-DC69-4397-A9F8F2C4E574}"/>
              </a:ext>
            </a:extLst>
          </p:cNvPr>
          <p:cNvGrpSpPr/>
          <p:nvPr/>
        </p:nvGrpSpPr>
        <p:grpSpPr>
          <a:xfrm>
            <a:off x="2555776" y="3991296"/>
            <a:ext cx="5832648" cy="1056779"/>
            <a:chOff x="3017859" y="4363106"/>
            <a:chExt cx="1870812" cy="10567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F86666-8E15-9284-FCAA-34D9127B48C0}"/>
                </a:ext>
              </a:extLst>
            </p:cNvPr>
            <p:cNvSpPr txBox="1"/>
            <p:nvPr/>
          </p:nvSpPr>
          <p:spPr>
            <a:xfrm>
              <a:off x="3017859" y="4588888"/>
              <a:ext cx="186681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Különleges zöldövezeti környezetben, a teljes 5 hektáros terület egyik egyedülálló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részén helyezkedik el kempingünk, a hozzá tartozó infrastrukturális háttérrel.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Az összefüggő, gondozott füves területet patakok, hidak, </a:t>
              </a:r>
              <a:r>
                <a:rPr lang="hu-HU" sz="1200" b="0" i="0" dirty="0" err="1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ősfák</a:t>
              </a:r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 és gazdag állatvilág </a:t>
              </a:r>
            </a:p>
            <a:p>
              <a:r>
                <a:rPr lang="hu-HU" sz="1200" b="0" i="0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Roboto" panose="02000000000000000000" pitchFamily="2" charset="0"/>
                </a:rPr>
                <a:t>színesítik.​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1A6D06-F60B-C651-4668-507B97696215}"/>
                </a:ext>
              </a:extLst>
            </p:cNvPr>
            <p:cNvSpPr txBox="1"/>
            <p:nvPr/>
          </p:nvSpPr>
          <p:spPr>
            <a:xfrm>
              <a:off x="3017859" y="4363106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Hamisítatlan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camping </a:t>
              </a:r>
              <a:r>
                <a:rPr lang="en-US" altLang="ko-KR" sz="12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élmény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pic>
        <p:nvPicPr>
          <p:cNvPr id="4" name="Kép 3">
            <a:hlinkClick r:id="rId2"/>
            <a:extLst>
              <a:ext uri="{FF2B5EF4-FFF2-40B4-BE49-F238E27FC236}">
                <a16:creationId xmlns:a16="http://schemas.microsoft.com/office/drawing/2014/main" id="{3996EC2D-1EAF-2A23-3CF0-8B4F8920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31" y="1239849"/>
            <a:ext cx="647672" cy="525782"/>
          </a:xfrm>
          <a:prstGeom prst="rect">
            <a:avLst/>
          </a:prstGeom>
        </p:spPr>
      </p:pic>
      <p:pic>
        <p:nvPicPr>
          <p:cNvPr id="24" name="Kép 23">
            <a:hlinkClick r:id="rId4"/>
            <a:extLst>
              <a:ext uri="{FF2B5EF4-FFF2-40B4-BE49-F238E27FC236}">
                <a16:creationId xmlns:a16="http://schemas.microsoft.com/office/drawing/2014/main" id="{F565FE00-2B6E-50D5-1BF6-F8597818C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64" y="2282272"/>
            <a:ext cx="699587" cy="393518"/>
          </a:xfrm>
          <a:prstGeom prst="rect">
            <a:avLst/>
          </a:prstGeom>
        </p:spPr>
      </p:pic>
      <p:pic>
        <p:nvPicPr>
          <p:cNvPr id="26" name="Kép 25">
            <a:hlinkClick r:id="rId6"/>
            <a:extLst>
              <a:ext uri="{FF2B5EF4-FFF2-40B4-BE49-F238E27FC236}">
                <a16:creationId xmlns:a16="http://schemas.microsoft.com/office/drawing/2014/main" id="{2DD49AD3-1D10-0044-2D4D-DC3BD9509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47" y="3305284"/>
            <a:ext cx="698404" cy="195020"/>
          </a:xfrm>
          <a:prstGeom prst="rect">
            <a:avLst/>
          </a:prstGeom>
        </p:spPr>
      </p:pic>
      <p:pic>
        <p:nvPicPr>
          <p:cNvPr id="29" name="Kép 28">
            <a:hlinkClick r:id="rId8"/>
            <a:extLst>
              <a:ext uri="{FF2B5EF4-FFF2-40B4-BE49-F238E27FC236}">
                <a16:creationId xmlns:a16="http://schemas.microsoft.com/office/drawing/2014/main" id="{77FBFCE1-F82A-B328-19BF-5F96A5FD6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94" y="3997961"/>
            <a:ext cx="604526" cy="5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hlinkClick r:id="rId2"/>
            <a:extLst>
              <a:ext uri="{FF2B5EF4-FFF2-40B4-BE49-F238E27FC236}">
                <a16:creationId xmlns:a16="http://schemas.microsoft.com/office/drawing/2014/main" id="{8B570BF5-6D2D-A204-853E-7B25EBDB2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"/>
          <a:stretch/>
        </p:blipFill>
        <p:spPr>
          <a:xfrm>
            <a:off x="0" y="2715766"/>
            <a:ext cx="9144001" cy="242773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92140" y="1995687"/>
            <a:ext cx="2359424" cy="576063"/>
          </a:xfrm>
        </p:spPr>
        <p:txBody>
          <a:bodyPr/>
          <a:lstStyle/>
          <a:p>
            <a:r>
              <a:rPr lang="en-US" altLang="ko-K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2005-óta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88851" y="2661759"/>
            <a:ext cx="2359424" cy="1044118"/>
          </a:xfrm>
        </p:spPr>
        <p:txBody>
          <a:bodyPr/>
          <a:lstStyle/>
          <a:p>
            <a:pPr lvl="0"/>
            <a:r>
              <a:rPr lang="en-US" altLang="ko-KR" dirty="0"/>
              <a:t>a </a:t>
            </a:r>
            <a:r>
              <a:rPr lang="en-US" altLang="ko-KR" dirty="0" err="1"/>
              <a:t>Vendégek</a:t>
            </a:r>
            <a:r>
              <a:rPr lang="en-US" altLang="ko-KR" dirty="0"/>
              <a:t> </a:t>
            </a:r>
            <a:r>
              <a:rPr lang="en-US" altLang="ko-KR" dirty="0" err="1"/>
              <a:t>szolgálatában</a:t>
            </a:r>
            <a:endParaRPr lang="en-US" altLang="ko-KR" dirty="0"/>
          </a:p>
          <a:p>
            <a:pPr lvl="0"/>
            <a:endParaRPr lang="en-US" altLang="ko-KR" dirty="0"/>
          </a:p>
          <a:p>
            <a:pPr lvl="0"/>
            <a:r>
              <a:rPr lang="en-US" altLang="ko-KR" sz="3200" dirty="0"/>
              <a:t>*****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A5AC85F-94DD-5660-39C4-E4162C34E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saturation sat="283000"/>
                    </a14:imgEffect>
                    <a14:imgEffect>
                      <a14:brightnessContrast bright="-37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" r="17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43602" y="192252"/>
            <a:ext cx="5436096" cy="1820964"/>
          </a:xfrm>
          <a:ln w="12700">
            <a:solidFill>
              <a:srgbClr val="69B6CC"/>
            </a:solidFill>
          </a:ln>
          <a:effectLst>
            <a:softEdge rad="0"/>
          </a:effectLst>
        </p:spPr>
        <p:txBody>
          <a:bodyPr/>
          <a:lstStyle/>
          <a:p>
            <a:pPr algn="ctr"/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Miért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válaszd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rendezvények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helyszínéül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az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Aqua Land-et?</a:t>
            </a:r>
            <a:endParaRPr lang="ko-KR" altLang="en-US" sz="3200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50498" y="2129070"/>
            <a:ext cx="5436096" cy="2628179"/>
          </a:xfrm>
        </p:spPr>
        <p:txBody>
          <a:bodyPr/>
          <a:lstStyle/>
          <a:p>
            <a:pPr lvl="0" algn="ctr"/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Az Aqua Land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kiváló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választás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minden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rendezvényhez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,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legyen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az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egy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kis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családi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összejövetel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vagy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nagyszabású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céges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rendezvény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. </a:t>
            </a:r>
          </a:p>
          <a:p>
            <a:pPr lvl="0" algn="ctr"/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Rugalmas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helyszíneink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és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szolgáltatásaink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széles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választékát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kínáljuk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,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hogy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minden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igényt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kielégítsünk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59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61CADF65-D888-B15C-3BAA-5E8A17BD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25246"/>
            <a:ext cx="1262648" cy="689600"/>
          </a:xfrm>
          <a:prstGeom prst="rect">
            <a:avLst/>
          </a:prstGeom>
          <a:noFill/>
        </p:spPr>
      </p:pic>
      <p:pic>
        <p:nvPicPr>
          <p:cNvPr id="1028" name="Picture 4">
            <a:hlinkClick r:id="rId6"/>
            <a:extLst>
              <a:ext uri="{FF2B5EF4-FFF2-40B4-BE49-F238E27FC236}">
                <a16:creationId xmlns:a16="http://schemas.microsoft.com/office/drawing/2014/main" id="{17567B96-9CE1-3CF0-BB6E-64FD9B76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2" y="453394"/>
            <a:ext cx="1434976" cy="8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8"/>
            <a:extLst>
              <a:ext uri="{FF2B5EF4-FFF2-40B4-BE49-F238E27FC236}">
                <a16:creationId xmlns:a16="http://schemas.microsoft.com/office/drawing/2014/main" id="{90F2FF23-F8F2-85AF-0FFE-97A4CB81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8020"/>
            <a:ext cx="1224136" cy="8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43052" y="72398"/>
            <a:ext cx="7600948" cy="504637"/>
          </a:xfrm>
        </p:spPr>
        <p:txBody>
          <a:bodyPr/>
          <a:lstStyle/>
          <a:p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Szeretnétek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csak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magatoknak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kibérelni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 Van </a:t>
            </a:r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rá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lehetőség</a:t>
            </a:r>
            <a:r>
              <a:rPr lang="en-US" altLang="ko-KR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ko-KR" alt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43608" y="515343"/>
            <a:ext cx="7650594" cy="288032"/>
          </a:xfrm>
        </p:spPr>
        <p:txBody>
          <a:bodyPr/>
          <a:lstStyle/>
          <a:p>
            <a:pPr lvl="0" algn="ctr"/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Zártkörű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rendezvényszervezés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lebonyolítása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teljes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fürdő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területén</a:t>
            </a:r>
            <a:endParaRPr lang="en-US" altLang="ko-K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43052" y="983922"/>
            <a:ext cx="3388988" cy="2415393"/>
            <a:chOff x="3017860" y="4363106"/>
            <a:chExt cx="1654565" cy="2415393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839507"/>
              <a:ext cx="1654564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Éljetek a lehetőségeinkkel, válasszátok az </a:t>
              </a:r>
              <a:r>
                <a:rPr lang="hu-HU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Aqua</a:t>
              </a:r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Land</a:t>
              </a:r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Termálfürdőt, mint formabontó helyszínt, családi, céges és baráti rendezvényekhez. </a:t>
              </a:r>
            </a:p>
            <a:p>
              <a:pPr algn="ctr"/>
              <a:endParaRPr lang="hu-HU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pPr algn="ctr"/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 lehetőségek száma szinte végtelen, hiszen </a:t>
              </a:r>
            </a:p>
            <a:p>
              <a:pPr algn="ctr"/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5 hektáros területünkön működő</a:t>
              </a:r>
            </a:p>
            <a:p>
              <a:pPr algn="ctr"/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"fürdő - strand - kemping - szállás - </a:t>
              </a:r>
              <a:r>
                <a:rPr lang="hu-HU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catering</a:t>
              </a:r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" </a:t>
              </a:r>
            </a:p>
            <a:p>
              <a:pPr algn="ctr"/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szekcióink mindig egyénre szabott megoldásokat kínálnak.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Legyen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most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csak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tiétek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D46183-F123-970C-DD2D-56629F3FF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9"/>
          <a:stretch/>
        </p:blipFill>
        <p:spPr bwMode="auto">
          <a:xfrm>
            <a:off x="5292080" y="872298"/>
            <a:ext cx="3638550" cy="418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14E416E5-BDB2-DBCD-7A20-BCFD14209C4E}"/>
              </a:ext>
            </a:extLst>
          </p:cNvPr>
          <p:cNvSpPr txBox="1"/>
          <p:nvPr/>
        </p:nvSpPr>
        <p:spPr>
          <a:xfrm>
            <a:off x="1543052" y="3579862"/>
            <a:ext cx="338898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SZÜLETÉSNAP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GYEREKZSÚR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LEGÉNYBÚCSÚ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LÁNYBÚCSÚ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ESKÜVŐ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ZÁRTKÖRŰ RENDEZVÉNYEK</a:t>
            </a:r>
            <a:br>
              <a:rPr lang="hu-HU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PRIVÁT HELYSZÍNBÉRLÉS</a:t>
            </a:r>
            <a:endParaRPr lang="en-US" altLang="ko-K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1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66A3FB9-06AE-D697-0723-627B554F2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hu-US" b="1" dirty="0"/>
              <a:t>Rendezvény, akár napokon át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A647D4E-6207-C1E1-5A45-53D4C23B36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32" y="704727"/>
            <a:ext cx="7456468" cy="288032"/>
          </a:xfrm>
        </p:spPr>
        <p:txBody>
          <a:bodyPr/>
          <a:lstStyle/>
          <a:p>
            <a:pPr algn="ctr"/>
            <a:r>
              <a:rPr lang="hu-US" b="1" dirty="0"/>
              <a:t>Annyi élményt és programot kínálunk, hogy egy nap nem lesz elég mindenre.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08B8DCC5-56EE-4847-3927-EB214BC79F16}"/>
              </a:ext>
            </a:extLst>
          </p:cNvPr>
          <p:cNvSpPr txBox="1">
            <a:spLocks/>
          </p:cNvSpPr>
          <p:nvPr/>
        </p:nvSpPr>
        <p:spPr>
          <a:xfrm>
            <a:off x="1763688" y="1059582"/>
            <a:ext cx="7380312" cy="28803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US" u="sng" dirty="0"/>
              <a:t>Éppen ezért kínálunk többféle szálláslehetőséget Vendégeink számára:</a:t>
            </a:r>
          </a:p>
        </p:txBody>
      </p:sp>
      <p:pic>
        <p:nvPicPr>
          <p:cNvPr id="6" name="Kép 5">
            <a:hlinkClick r:id="rId2"/>
            <a:extLst>
              <a:ext uri="{FF2B5EF4-FFF2-40B4-BE49-F238E27FC236}">
                <a16:creationId xmlns:a16="http://schemas.microsoft.com/office/drawing/2014/main" id="{0B9C649F-98D9-06E8-5135-85C0BE4BB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6465"/>
            <a:ext cx="976909" cy="881134"/>
          </a:xfrm>
          <a:prstGeom prst="rect">
            <a:avLst/>
          </a:prstGeom>
        </p:spPr>
      </p:pic>
      <p:pic>
        <p:nvPicPr>
          <p:cNvPr id="8" name="Kép 7">
            <a:hlinkClick r:id="rId4"/>
            <a:extLst>
              <a:ext uri="{FF2B5EF4-FFF2-40B4-BE49-F238E27FC236}">
                <a16:creationId xmlns:a16="http://schemas.microsoft.com/office/drawing/2014/main" id="{7762C610-9246-8C2F-1A99-272F6127D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32" y="2801189"/>
            <a:ext cx="985204" cy="881134"/>
          </a:xfrm>
          <a:prstGeom prst="rect">
            <a:avLst/>
          </a:prstGeom>
        </p:spPr>
      </p:pic>
      <p:pic>
        <p:nvPicPr>
          <p:cNvPr id="10" name="Kép 9">
            <a:hlinkClick r:id="rId6"/>
            <a:extLst>
              <a:ext uri="{FF2B5EF4-FFF2-40B4-BE49-F238E27FC236}">
                <a16:creationId xmlns:a16="http://schemas.microsoft.com/office/drawing/2014/main" id="{385BA27F-6E90-462D-1F3C-EE3A2B070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89828"/>
            <a:ext cx="1048917" cy="1130208"/>
          </a:xfrm>
          <a:prstGeom prst="rect">
            <a:avLst/>
          </a:prstGeom>
        </p:spPr>
      </p:pic>
      <p:sp>
        <p:nvSpPr>
          <p:cNvPr id="11" name="Szöveg helye 2">
            <a:extLst>
              <a:ext uri="{FF2B5EF4-FFF2-40B4-BE49-F238E27FC236}">
                <a16:creationId xmlns:a16="http://schemas.microsoft.com/office/drawing/2014/main" id="{C91538E0-07B6-5975-0ACB-1E0E81A9E177}"/>
              </a:ext>
            </a:extLst>
          </p:cNvPr>
          <p:cNvSpPr txBox="1">
            <a:spLocks/>
          </p:cNvSpPr>
          <p:nvPr/>
        </p:nvSpPr>
        <p:spPr>
          <a:xfrm>
            <a:off x="2771800" y="3988663"/>
            <a:ext cx="6106207" cy="8549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Szállodánkba belépve úgy érzi majd, egy másik világba csöppent. Kedves fogadtatás, </a:t>
            </a:r>
          </a:p>
          <a:p>
            <a:r>
              <a:rPr lang="hu-HU" dirty="0"/>
              <a:t>harmonikus környezet veszi körül már a lobbyban. 25 elegáns szobával, gazdag </a:t>
            </a:r>
          </a:p>
          <a:p>
            <a:r>
              <a:rPr lang="hu-HU" dirty="0"/>
              <a:t>wellness-kínálattal várjuk!</a:t>
            </a:r>
            <a:endParaRPr lang="hu-US" dirty="0"/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47C42050-3021-FE5C-6343-F066536DDA0A}"/>
              </a:ext>
            </a:extLst>
          </p:cNvPr>
          <p:cNvSpPr txBox="1">
            <a:spLocks/>
          </p:cNvSpPr>
          <p:nvPr/>
        </p:nvSpPr>
        <p:spPr>
          <a:xfrm>
            <a:off x="2771800" y="2895473"/>
            <a:ext cx="6100981" cy="88113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Különleges zöldövezeti környezetben, a teljes 5 hektáros terület egyik egyedülálló</a:t>
            </a: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részén helyezkedik el kempingünk, a hozzá tartozó infrastrukturális háttérrel.</a:t>
            </a: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Az összefüggő, gondozott füves területet patakok, hidak, </a:t>
            </a:r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ősfák</a:t>
            </a:r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és gazdag állatvilág</a:t>
            </a: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színesítik.​</a:t>
            </a:r>
            <a:endParaRPr lang="hu-US" dirty="0"/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4AA05BD2-01F2-272C-BE07-74B7186D67D7}"/>
              </a:ext>
            </a:extLst>
          </p:cNvPr>
          <p:cNvSpPr txBox="1">
            <a:spLocks/>
          </p:cNvSpPr>
          <p:nvPr/>
        </p:nvSpPr>
        <p:spPr>
          <a:xfrm>
            <a:off x="2771800" y="1459282"/>
            <a:ext cx="6100981" cy="12241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Természetközeli, csendes környezet, </a:t>
            </a:r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ősfás</a:t>
            </a:r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kert, patakrendszer, hidak, gazdag élővilág mind a helyszín sajátosságai. Az ide látogatók közel 5 hektáros területünkön, egyedi</a:t>
            </a: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környezetben, igazi természetközelségben élvezhetik a gyógyvizes és termálvizes programokat. 16 főig céges csoportok részére is előnyös szálláshely, hiszen a fürdő </a:t>
            </a:r>
          </a:p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vérkeringésébe kapcsolva, de mégis különálló, zavartalan helyszíne lehet az ittlétnek. </a:t>
            </a:r>
            <a:endParaRPr lang="hu-US" dirty="0"/>
          </a:p>
        </p:txBody>
      </p:sp>
    </p:spTree>
    <p:extLst>
      <p:ext uri="{BB962C8B-B14F-4D97-AF65-F5344CB8AC3E}">
        <p14:creationId xmlns:p14="http://schemas.microsoft.com/office/powerpoint/2010/main" val="44509682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1572</Words>
  <Application>Microsoft Macintosh PowerPoint</Application>
  <PresentationFormat>Diavetítés a képernyőre (16:9 oldalarány)</PresentationFormat>
  <Paragraphs>206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18</vt:i4>
      </vt:variant>
    </vt:vector>
  </HeadingPairs>
  <TitlesOfParts>
    <vt:vector size="26" baseType="lpstr">
      <vt:lpstr>맑은 고딕</vt:lpstr>
      <vt:lpstr>Arial</vt:lpstr>
      <vt:lpstr>OpenSans</vt:lpstr>
      <vt:lpstr>OpenSans-Semibold</vt:lpstr>
      <vt:lpstr>Roboto</vt:lpstr>
      <vt:lpstr>Cover and End Slide Master</vt:lpstr>
      <vt:lpstr>Contents Slide Master</vt:lpstr>
      <vt:lpstr>Section Break Slide Master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Microsoft Office-felhasználó</cp:lastModifiedBy>
  <cp:revision>112</cp:revision>
  <dcterms:created xsi:type="dcterms:W3CDTF">2016-12-05T23:26:54Z</dcterms:created>
  <dcterms:modified xsi:type="dcterms:W3CDTF">2024-04-04T14:42:12Z</dcterms:modified>
</cp:coreProperties>
</file>